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88" r:id="rId13"/>
    <p:sldId id="273" r:id="rId14"/>
    <p:sldId id="29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3485" autoAdjust="0"/>
  </p:normalViewPr>
  <p:slideViewPr>
    <p:cSldViewPr snapToGrid="0">
      <p:cViewPr varScale="1">
        <p:scale>
          <a:sx n="94" d="100"/>
          <a:sy n="94" d="100"/>
        </p:scale>
        <p:origin x="12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4AC5-2E56-4572-88B6-185B689FEB6B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9C34A-7BB6-4674-8FBE-3F7CF17E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8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9C34A-7BB6-4674-8FBE-3F7CF17EAD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D5D0F9-B06E-41C3-9577-8F41E1D57725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14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822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5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7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341F4-1769-434A-A004-0B8C3909F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3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160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6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6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52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53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7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D9089D-E8F5-433B-BDFE-57AF9EB934F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75CD901-38BE-4541-9321-B2B5FF991B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390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kUmk20I74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2296" y="1368946"/>
            <a:ext cx="9144000" cy="2387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Extended Project Qualification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12296" y="3833292"/>
            <a:ext cx="9144000" cy="16557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@ASFC</a:t>
            </a:r>
          </a:p>
          <a:p>
            <a:pPr eaLnBrk="1" hangingPunct="1"/>
            <a:endParaRPr lang="en-GB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Damian Windle</a:t>
            </a:r>
          </a:p>
        </p:txBody>
      </p:sp>
    </p:spTree>
    <p:extLst>
      <p:ext uri="{BB962C8B-B14F-4D97-AF65-F5344CB8AC3E}">
        <p14:creationId xmlns:p14="http://schemas.microsoft.com/office/powerpoint/2010/main" val="315606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6"/>
            <a:ext cx="8075613" cy="1431925"/>
          </a:xfrm>
        </p:spPr>
        <p:txBody>
          <a:bodyPr/>
          <a:lstStyle/>
          <a:p>
            <a:pPr eaLnBrk="1" hangingPunct="1"/>
            <a:r>
              <a:rPr lang="en-GB" altLang="en-US" dirty="0"/>
              <a:t>What universities say?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GB" sz="2400" dirty="0"/>
              <a:t>We value the skills of research and independent learning that the Extended Project is designed to develop. We welcome applications from students offering the Extended Project alongside A levels. As the Extended Project is optional it is not a requirement for application. If you offer an Extended Project, it will be taken into account. Your offer may be varied as a result, in recognition of the level of study skills you will have developed.</a:t>
            </a:r>
          </a:p>
          <a:p>
            <a:pPr algn="r" eaLnBrk="1" hangingPunct="1">
              <a:buFontTx/>
              <a:buNone/>
              <a:defRPr/>
            </a:pPr>
            <a:endParaRPr lang="en-GB" sz="2400" dirty="0"/>
          </a:p>
          <a:p>
            <a:pPr algn="r" eaLnBrk="1" hangingPunct="1">
              <a:buFontTx/>
              <a:buNone/>
              <a:defRPr/>
            </a:pPr>
            <a:r>
              <a:rPr lang="en-GB" sz="2400" dirty="0"/>
              <a:t>University of Newcastle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09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Role of Supervisors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Guidance on topic choice and title.</a:t>
            </a:r>
          </a:p>
          <a:p>
            <a:pPr eaLnBrk="1" hangingPunct="1"/>
            <a:r>
              <a:rPr lang="en-GB" altLang="en-US" dirty="0"/>
              <a:t>Setting targets for next meeting</a:t>
            </a:r>
          </a:p>
          <a:p>
            <a:pPr eaLnBrk="1" hangingPunct="1"/>
            <a:r>
              <a:rPr lang="en-GB" altLang="en-US" dirty="0"/>
              <a:t>Checking of log</a:t>
            </a:r>
          </a:p>
          <a:p>
            <a:pPr eaLnBrk="1" hangingPunct="1"/>
            <a:r>
              <a:rPr lang="en-GB" altLang="en-US" dirty="0"/>
              <a:t>A record of mentoring discussion will be kept and forms part of the project.</a:t>
            </a:r>
          </a:p>
          <a:p>
            <a:pPr eaLnBrk="1" hangingPunct="1"/>
            <a:r>
              <a:rPr lang="en-GB" altLang="en-US" dirty="0"/>
              <a:t>Either face to face </a:t>
            </a:r>
          </a:p>
          <a:p>
            <a:pPr eaLnBrk="1" hangingPunct="1"/>
            <a:r>
              <a:rPr lang="en-GB" altLang="en-US" dirty="0"/>
              <a:t>They mark your project</a:t>
            </a:r>
          </a:p>
        </p:txBody>
      </p:sp>
    </p:spTree>
    <p:extLst>
      <p:ext uri="{BB962C8B-B14F-4D97-AF65-F5344CB8AC3E}">
        <p14:creationId xmlns:p14="http://schemas.microsoft.com/office/powerpoint/2010/main" val="12853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ea typeface="ＭＳ Ｐゴシック" panose="020B0600070205080204" pitchFamily="34" charset="-128"/>
              </a:rPr>
              <a:t>Choosing your topic</a:t>
            </a:r>
          </a:p>
        </p:txBody>
      </p:sp>
      <p:grpSp>
        <p:nvGrpSpPr>
          <p:cNvPr id="3075" name="Diagram 15"/>
          <p:cNvGrpSpPr>
            <a:grpSpLocks noChangeAspect="1"/>
          </p:cNvGrpSpPr>
          <p:nvPr/>
        </p:nvGrpSpPr>
        <p:grpSpPr bwMode="auto">
          <a:xfrm>
            <a:off x="1200151" y="1751013"/>
            <a:ext cx="9864725" cy="5422900"/>
            <a:chOff x="266" y="709"/>
            <a:chExt cx="5184" cy="2851"/>
          </a:xfrm>
        </p:grpSpPr>
        <p:sp>
          <p:nvSpPr>
            <p:cNvPr id="307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66" y="709"/>
              <a:ext cx="518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_s1028"/>
            <p:cNvSpPr>
              <a:spLocks noChangeArrowheads="1" noTextEdit="1"/>
            </p:cNvSpPr>
            <p:nvPr/>
          </p:nvSpPr>
          <p:spPr bwMode="auto">
            <a:xfrm>
              <a:off x="2324" y="1193"/>
              <a:ext cx="1069" cy="1069"/>
            </a:xfrm>
            <a:prstGeom prst="ellipse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3079" name="_s1029"/>
            <p:cNvSpPr>
              <a:spLocks noChangeArrowheads="1"/>
            </p:cNvSpPr>
            <p:nvPr/>
          </p:nvSpPr>
          <p:spPr bwMode="auto">
            <a:xfrm>
              <a:off x="2324" y="956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700" dirty="0">
                  <a:latin typeface="+mn-lt"/>
                </a:rPr>
                <a:t>…you</a:t>
              </a:r>
              <a:r>
                <a:rPr lang="ja-JP" altLang="en-GB" sz="1700" dirty="0">
                  <a:latin typeface="+mn-lt"/>
                </a:rPr>
                <a:t>’</a:t>
              </a:r>
              <a:r>
                <a:rPr lang="en-GB" altLang="ja-JP" sz="1700" dirty="0">
                  <a:latin typeface="+mn-lt"/>
                </a:rPr>
                <a:t>re really interested in</a:t>
              </a:r>
              <a:endParaRPr lang="en-GB" altLang="en-US" sz="1700" dirty="0">
                <a:latin typeface="+mn-lt"/>
              </a:endParaRPr>
            </a:p>
          </p:txBody>
        </p:sp>
        <p:sp>
          <p:nvSpPr>
            <p:cNvPr id="3080" name="_s1030"/>
            <p:cNvSpPr>
              <a:spLocks noChangeArrowheads="1" noTextEdit="1"/>
            </p:cNvSpPr>
            <p:nvPr/>
          </p:nvSpPr>
          <p:spPr bwMode="auto">
            <a:xfrm>
              <a:off x="2711" y="1474"/>
              <a:ext cx="1069" cy="1069"/>
            </a:xfrm>
            <a:prstGeom prst="ellipse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3081" name="_s1031"/>
            <p:cNvSpPr>
              <a:spLocks noChangeArrowheads="1"/>
            </p:cNvSpPr>
            <p:nvPr/>
          </p:nvSpPr>
          <p:spPr bwMode="auto">
            <a:xfrm>
              <a:off x="3854" y="1543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700" dirty="0">
                  <a:latin typeface="+mn-lt"/>
                </a:rPr>
                <a:t>… you</a:t>
              </a:r>
              <a:r>
                <a:rPr lang="ja-JP" altLang="en-GB" sz="1700">
                  <a:latin typeface="+mn-lt"/>
                </a:rPr>
                <a:t>’</a:t>
              </a:r>
              <a:r>
                <a:rPr lang="en-GB" altLang="ja-JP" sz="1700" dirty="0">
                  <a:latin typeface="+mn-lt"/>
                </a:rPr>
                <a:t>re curious about</a:t>
              </a:r>
              <a:endParaRPr lang="en-GB" altLang="en-US" sz="1700" dirty="0">
                <a:latin typeface="+mn-lt"/>
              </a:endParaRPr>
            </a:p>
          </p:txBody>
        </p:sp>
        <p:sp>
          <p:nvSpPr>
            <p:cNvPr id="3082" name="_s1032"/>
            <p:cNvSpPr>
              <a:spLocks noChangeArrowheads="1" noTextEdit="1"/>
            </p:cNvSpPr>
            <p:nvPr/>
          </p:nvSpPr>
          <p:spPr bwMode="auto">
            <a:xfrm>
              <a:off x="2563" y="1929"/>
              <a:ext cx="1069" cy="1069"/>
            </a:xfrm>
            <a:prstGeom prst="ellipse">
              <a:avLst/>
            </a:prstGeom>
            <a:solidFill>
              <a:srgbClr val="33CCCC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3083" name="_s1033"/>
            <p:cNvSpPr>
              <a:spLocks noChangeArrowheads="1"/>
            </p:cNvSpPr>
            <p:nvPr/>
          </p:nvSpPr>
          <p:spPr bwMode="auto">
            <a:xfrm>
              <a:off x="3473" y="2981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700" dirty="0">
                  <a:latin typeface="+mn-lt"/>
                </a:rPr>
                <a:t>…you know something - but not </a:t>
              </a:r>
            </a:p>
            <a:p>
              <a:pPr algn="ctr" eaLnBrk="1" hangingPunct="1"/>
              <a:r>
                <a:rPr lang="en-GB" altLang="en-US" sz="1700" dirty="0">
                  <a:latin typeface="+mn-lt"/>
                </a:rPr>
                <a:t>everything - about already</a:t>
              </a:r>
            </a:p>
          </p:txBody>
        </p:sp>
        <p:sp>
          <p:nvSpPr>
            <p:cNvPr id="3084" name="_s1034"/>
            <p:cNvSpPr>
              <a:spLocks noChangeArrowheads="1" noTextEdit="1"/>
            </p:cNvSpPr>
            <p:nvPr/>
          </p:nvSpPr>
          <p:spPr bwMode="auto">
            <a:xfrm>
              <a:off x="2084" y="1928"/>
              <a:ext cx="1069" cy="106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3085" name="_s1035"/>
            <p:cNvSpPr>
              <a:spLocks noChangeArrowheads="1"/>
            </p:cNvSpPr>
            <p:nvPr/>
          </p:nvSpPr>
          <p:spPr bwMode="auto">
            <a:xfrm>
              <a:off x="1173" y="2980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700" b="1" dirty="0"/>
                <a:t>… </a:t>
              </a:r>
              <a:r>
                <a:rPr lang="en-GB" altLang="en-US" sz="1700" dirty="0">
                  <a:latin typeface="+mn-lt"/>
                </a:rPr>
                <a:t>that you can </a:t>
              </a:r>
            </a:p>
            <a:p>
              <a:pPr algn="ctr" eaLnBrk="1" hangingPunct="1"/>
              <a:r>
                <a:rPr lang="en-GB" altLang="en-US" sz="1700" dirty="0">
                  <a:latin typeface="+mn-lt"/>
                </a:rPr>
                <a:t>realistically research </a:t>
              </a:r>
            </a:p>
          </p:txBody>
        </p:sp>
        <p:sp>
          <p:nvSpPr>
            <p:cNvPr id="3086" name="_s1036"/>
            <p:cNvSpPr>
              <a:spLocks noChangeArrowheads="1" noTextEdit="1"/>
            </p:cNvSpPr>
            <p:nvPr/>
          </p:nvSpPr>
          <p:spPr bwMode="auto">
            <a:xfrm>
              <a:off x="1937" y="1473"/>
              <a:ext cx="1069" cy="1069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3087" name="_s1037"/>
            <p:cNvSpPr>
              <a:spLocks noChangeArrowheads="1"/>
            </p:cNvSpPr>
            <p:nvPr/>
          </p:nvSpPr>
          <p:spPr bwMode="auto">
            <a:xfrm>
              <a:off x="794" y="1542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700" dirty="0">
                  <a:latin typeface="+mn-lt"/>
                </a:rPr>
                <a:t>…that’</a:t>
              </a:r>
              <a:r>
                <a:rPr lang="en-GB" altLang="ja-JP" sz="1700" dirty="0">
                  <a:latin typeface="+mn-lt"/>
                </a:rPr>
                <a:t>s related to your plans </a:t>
              </a:r>
            </a:p>
            <a:p>
              <a:pPr algn="ctr" eaLnBrk="1" hangingPunct="1"/>
              <a:r>
                <a:rPr lang="en-GB" altLang="en-US" sz="1700" dirty="0">
                  <a:latin typeface="+mn-lt"/>
                </a:rPr>
                <a:t>for the future, e.g. study</a:t>
              </a:r>
            </a:p>
            <a:p>
              <a:pPr algn="ctr" eaLnBrk="1" hangingPunct="1"/>
              <a:r>
                <a:rPr lang="en-GB" altLang="en-US" sz="1700" dirty="0">
                  <a:latin typeface="+mn-lt"/>
                </a:rPr>
                <a:t> at university or </a:t>
              </a:r>
            </a:p>
            <a:p>
              <a:pPr algn="ctr" eaLnBrk="1" hangingPunct="1"/>
              <a:r>
                <a:rPr lang="en-GB" altLang="en-US" sz="1700" dirty="0">
                  <a:latin typeface="+mn-lt"/>
                </a:rPr>
                <a:t>possible career</a:t>
              </a:r>
            </a:p>
          </p:txBody>
        </p:sp>
      </p:grpSp>
      <p:sp>
        <p:nvSpPr>
          <p:cNvPr id="3076" name="Text Box 27"/>
          <p:cNvSpPr txBox="1">
            <a:spLocks noChangeArrowheads="1"/>
          </p:cNvSpPr>
          <p:nvPr/>
        </p:nvSpPr>
        <p:spPr bwMode="auto">
          <a:xfrm>
            <a:off x="3943351" y="1268413"/>
            <a:ext cx="458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800080"/>
                </a:solidFill>
                <a:latin typeface="+mn-lt"/>
              </a:rPr>
              <a:t>Identify a theme that…</a:t>
            </a:r>
          </a:p>
        </p:txBody>
      </p:sp>
    </p:spTree>
    <p:extLst>
      <p:ext uri="{BB962C8B-B14F-4D97-AF65-F5344CB8AC3E}">
        <p14:creationId xmlns:p14="http://schemas.microsoft.com/office/powerpoint/2010/main" val="161292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Dual Accreditation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What this means is you can not submit the same piece of work for your EPQ and one of your A-Level subjects.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b="1" dirty="0"/>
              <a:t>You need to make sure that your topic is something new and different to what you are studying.</a:t>
            </a:r>
          </a:p>
        </p:txBody>
      </p:sp>
    </p:spTree>
    <p:extLst>
      <p:ext uri="{BB962C8B-B14F-4D97-AF65-F5344CB8AC3E}">
        <p14:creationId xmlns:p14="http://schemas.microsoft.com/office/powerpoint/2010/main" val="199862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720A-99D7-0343-AE9F-35F6807B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808D-B01D-3F4E-A7BC-454AEADE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724400" cy="44696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what extent is history written by the winners?</a:t>
            </a:r>
          </a:p>
          <a:p>
            <a:r>
              <a:rPr lang="en-US" dirty="0"/>
              <a:t>Is rape under reported and under prosecuted in modern Britain?</a:t>
            </a:r>
          </a:p>
          <a:p>
            <a:r>
              <a:rPr lang="en-US" dirty="0"/>
              <a:t>The history of the Caribbean and it's influence on British society</a:t>
            </a:r>
          </a:p>
          <a:p>
            <a:r>
              <a:rPr lang="en-US" dirty="0"/>
              <a:t>Is the increase of money having a positive or negative impact on European football?</a:t>
            </a:r>
          </a:p>
          <a:p>
            <a:r>
              <a:rPr lang="en-US" dirty="0"/>
              <a:t>To what extent does Instagram have negative effects on the mental health of adolescent girls?</a:t>
            </a:r>
          </a:p>
          <a:p>
            <a:r>
              <a:rPr lang="en-US" dirty="0"/>
              <a:t>What are the arguments for and against the use of Herceptin to treat HER2 breast cancer in the UK?</a:t>
            </a:r>
          </a:p>
          <a:p>
            <a:r>
              <a:rPr lang="en-US" dirty="0"/>
              <a:t>Why the central powers lost World War One</a:t>
            </a:r>
          </a:p>
          <a:p>
            <a:r>
              <a:rPr lang="en-US" dirty="0"/>
              <a:t>The changing perception and portrayal of blonds in literature and film</a:t>
            </a:r>
          </a:p>
          <a:p>
            <a:r>
              <a:rPr lang="en-US" dirty="0"/>
              <a:t>What effect does sleep have on everyday life?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83833-8DC3-EF4A-BE55-E59744E2C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611170" cy="44696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evolution of British tank design through WW2</a:t>
            </a:r>
          </a:p>
          <a:p>
            <a:r>
              <a:rPr lang="en-US" dirty="0"/>
              <a:t>How to be an optimum fly-half in rugby: the body, skills and mentality needed</a:t>
            </a:r>
          </a:p>
          <a:p>
            <a:r>
              <a:rPr lang="en-US" dirty="0"/>
              <a:t>Did women in Victorian times have a lot of freedom?</a:t>
            </a:r>
          </a:p>
          <a:p>
            <a:r>
              <a:rPr lang="en-US" dirty="0"/>
              <a:t>What are the alternatives to animal testing?</a:t>
            </a:r>
          </a:p>
          <a:p>
            <a:r>
              <a:rPr lang="en-US" dirty="0"/>
              <a:t>What influence did the French Revolution have on French Patisserie?</a:t>
            </a:r>
          </a:p>
          <a:p>
            <a:r>
              <a:rPr lang="en-US" dirty="0"/>
              <a:t>How much do genetic factors influence psychopathic killers?</a:t>
            </a:r>
          </a:p>
          <a:p>
            <a:r>
              <a:rPr lang="en-US" dirty="0"/>
              <a:t>How does LGBTQ+ literature portray the changes in the perception of the PGBTQ+ community over the 20th and 21st century?</a:t>
            </a:r>
          </a:p>
          <a:p>
            <a:r>
              <a:rPr lang="en-US" dirty="0"/>
              <a:t>To what extent has increased accountability measure within the NHS improved the standards of medicine and patient care?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So what next?...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9764973" cy="41011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Need to sign up via the link on your email (by the end of next week)</a:t>
            </a:r>
          </a:p>
          <a:p>
            <a:pPr eaLnBrk="1" hangingPunct="1"/>
            <a:r>
              <a:rPr lang="en-GB" altLang="en-US" sz="2400" dirty="0"/>
              <a:t>Need to complete the first task</a:t>
            </a:r>
          </a:p>
          <a:p>
            <a:pPr>
              <a:buFontTx/>
              <a:buAutoNum type="arabicPeriod"/>
            </a:pPr>
            <a:r>
              <a:rPr lang="en-GB" altLang="en-US" sz="2400" dirty="0"/>
              <a:t>Think about an area of study and 3 varied topics you are interested in</a:t>
            </a:r>
          </a:p>
          <a:p>
            <a:pPr>
              <a:buFontTx/>
              <a:buAutoNum type="arabicPeriod"/>
            </a:pPr>
            <a:r>
              <a:rPr lang="en-GB" altLang="en-US" sz="2400" dirty="0"/>
              <a:t>Think of a research title to accompany your choice of topics – MAKE THEM SPECIFIC TITLES. Write 250 words of how you could research it and what you would hope to find out. Why does it interest you?</a:t>
            </a:r>
          </a:p>
          <a:p>
            <a:pPr>
              <a:buFontTx/>
              <a:buAutoNum type="arabicPeriod"/>
            </a:pPr>
            <a:r>
              <a:rPr lang="en-GB" altLang="en-US" sz="2400" dirty="0"/>
              <a:t>Submit via link on email</a:t>
            </a:r>
          </a:p>
          <a:p>
            <a:pPr eaLnBrk="1" hangingPunct="1"/>
            <a:r>
              <a:rPr lang="en-GB" altLang="en-US" sz="2400" dirty="0"/>
              <a:t>Need to watch the videos that are posted on canvas about each section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>
              <a:buFontTx/>
              <a:buAutoNum type="arabicPeriod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15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remiss.politics.ox.ac.uk/materials/PSA/ox_b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29" y="1430012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rdiff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69" y="1399820"/>
            <a:ext cx="1333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39" y="2808892"/>
            <a:ext cx="1871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r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04" y="1665005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o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96" y="1524348"/>
            <a:ext cx="2894391" cy="15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/>
          </p:cNvSpPr>
          <p:nvPr/>
        </p:nvSpPr>
        <p:spPr bwMode="auto">
          <a:xfrm>
            <a:off x="1927675" y="3722661"/>
            <a:ext cx="4708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</a:t>
            </a:r>
          </a:p>
        </p:txBody>
      </p:sp>
      <p:sp>
        <p:nvSpPr>
          <p:cNvPr id="7" name="Text Placeholder 6"/>
          <p:cNvSpPr>
            <a:spLocks/>
          </p:cNvSpPr>
          <p:nvPr/>
        </p:nvSpPr>
        <p:spPr bwMode="auto">
          <a:xfrm>
            <a:off x="4616450" y="3085838"/>
            <a:ext cx="4442080" cy="107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4616450" y="547767"/>
            <a:ext cx="6911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>
                <a:latin typeface="+mn-lt"/>
              </a:rPr>
              <a:t>Where do you want to be?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69" y="5497046"/>
            <a:ext cx="64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EPQ can help you achieve this!</a:t>
            </a:r>
          </a:p>
        </p:txBody>
      </p:sp>
    </p:spTree>
    <p:extLst>
      <p:ext uri="{BB962C8B-B14F-4D97-AF65-F5344CB8AC3E}">
        <p14:creationId xmlns:p14="http://schemas.microsoft.com/office/powerpoint/2010/main" val="14602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the EPQ?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Extended Project Qualification (EPQ) is a standalone qualification designed to extend and develop your skills in independent research and project management.</a:t>
            </a:r>
          </a:p>
          <a:p>
            <a:r>
              <a:rPr lang="en-GB" altLang="en-US" dirty="0"/>
              <a:t>It is an extension to your other subjects and the topic you chose to do your research project on reflects an interest outside of what you learn in your studies.</a:t>
            </a:r>
          </a:p>
          <a:p>
            <a:r>
              <a:rPr lang="en-GB" altLang="en-US" dirty="0">
                <a:hlinkClick r:id="rId2"/>
              </a:rPr>
              <a:t>https://www.youtube.com/watch?v=1kUmk20I74o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233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EPQ: What will it involve?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71600" y="2286000"/>
            <a:ext cx="9819564" cy="3886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900" dirty="0"/>
              <a:t>You will: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altLang="en-US" sz="2900" dirty="0"/>
              <a:t>1.Choose a topic to study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altLang="en-US" sz="2900" dirty="0"/>
              <a:t>2. Complete a production Log to document the project process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altLang="en-US" sz="2900" dirty="0"/>
              <a:t>3. Plan, research and carry out your project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altLang="en-US" sz="2900" dirty="0"/>
              <a:t>4. Be guided and monitored by your supervisor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altLang="en-US" sz="2900" dirty="0"/>
              <a:t>5. Prepare a presentation in your second year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98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700"/>
              <a:t>What will the EPQ consist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4972051" cy="445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1800" dirty="0"/>
              <a:t>A completed set of record sheets that form the </a:t>
            </a:r>
            <a:r>
              <a:rPr lang="en-GB" altLang="en-US" sz="1800" b="1" dirty="0"/>
              <a:t>Production Log</a:t>
            </a:r>
            <a:r>
              <a:rPr lang="en-GB" altLang="en-US" sz="1800" dirty="0"/>
              <a:t>.</a:t>
            </a:r>
          </a:p>
          <a:p>
            <a:pPr eaLnBrk="1" hangingPunct="1"/>
            <a:r>
              <a:rPr lang="en-GB" altLang="en-US" sz="1800" dirty="0"/>
              <a:t>Regular mentor meetings </a:t>
            </a:r>
          </a:p>
          <a:p>
            <a:pPr eaLnBrk="1" hangingPunct="1"/>
            <a:r>
              <a:rPr lang="en-GB" altLang="en-US" sz="1800" dirty="0"/>
              <a:t>The ability to motivate yourself to do independent research</a:t>
            </a:r>
          </a:p>
          <a:p>
            <a:pPr eaLnBrk="1" hangingPunct="1"/>
            <a:r>
              <a:rPr lang="en-GB" altLang="en-US" sz="1800" dirty="0"/>
              <a:t>Your project:</a:t>
            </a:r>
          </a:p>
          <a:p>
            <a:pPr eaLnBrk="1" hangingPunct="1">
              <a:buFontTx/>
              <a:buAutoNum type="arabicPeriod"/>
            </a:pPr>
            <a:r>
              <a:rPr lang="en-GB" altLang="en-US" sz="1800" dirty="0"/>
              <a:t>A written report (5000 words) or an artefact and a 1000 word report </a:t>
            </a:r>
          </a:p>
          <a:p>
            <a:pPr eaLnBrk="1" hangingPunct="1">
              <a:buFontTx/>
              <a:buAutoNum type="arabicPeriod"/>
            </a:pPr>
            <a:r>
              <a:rPr lang="en-GB" altLang="en-US" sz="1800" dirty="0"/>
              <a:t>A presentation (10 mins compulsory)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7F4C8-3B8B-6445-9590-1DC344E1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04" y="2171700"/>
            <a:ext cx="5693596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EPQ: What’s in it for me?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92314" y="1617664"/>
            <a:ext cx="3887787" cy="48355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3100" dirty="0"/>
              <a:t>University: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The EPQ carries a UCAS tariff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A*= 28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A=24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B=20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C=16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D=12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E=8</a:t>
            </a:r>
          </a:p>
          <a:p>
            <a:pPr eaLnBrk="1" hangingPunct="1"/>
            <a:r>
              <a:rPr lang="en-GB" altLang="en-US" sz="2000" dirty="0"/>
              <a:t>Is worth 50% of an A-level</a:t>
            </a:r>
          </a:p>
          <a:p>
            <a:pPr eaLnBrk="1" hangingPunct="1"/>
            <a:r>
              <a:rPr lang="en-GB" altLang="en-US" sz="2000" dirty="0"/>
              <a:t>Forms key part of your </a:t>
            </a:r>
            <a:r>
              <a:rPr lang="en-GB" altLang="en-US" sz="2000" b="1" dirty="0"/>
              <a:t>personal statement</a:t>
            </a:r>
            <a:r>
              <a:rPr lang="en-GB" altLang="en-US" sz="2000" dirty="0"/>
              <a:t>.</a:t>
            </a:r>
          </a:p>
          <a:p>
            <a:pPr eaLnBrk="1" hangingPunct="1"/>
            <a:r>
              <a:rPr lang="en-GB" altLang="en-US" sz="2000" dirty="0"/>
              <a:t>Makes good discussion at a </a:t>
            </a:r>
            <a:r>
              <a:rPr lang="en-GB" altLang="en-US" sz="2000" b="1" dirty="0"/>
              <a:t>university interview</a:t>
            </a:r>
            <a:r>
              <a:rPr lang="en-GB" altLang="en-US" sz="2000" dirty="0"/>
              <a:t>.</a:t>
            </a:r>
          </a:p>
          <a:p>
            <a:pPr eaLnBrk="1" hangingPunct="1"/>
            <a:r>
              <a:rPr lang="en-GB" altLang="en-US" sz="2000" dirty="0"/>
              <a:t>You may get a lower offer because of it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6677167" y="1465428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2600" dirty="0"/>
              <a:t>In the workplace: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1700" dirty="0"/>
              <a:t>Students achieving an EPQ qualification have an advantage over their peers when applying for employment and at interview.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GB" sz="17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1700" dirty="0"/>
              <a:t>Employers recognise EPQ as giving students the opportunity to develop essential skills.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63976" y="244476"/>
            <a:ext cx="4752975" cy="1431925"/>
          </a:xfrm>
        </p:spPr>
        <p:txBody>
          <a:bodyPr/>
          <a:lstStyle/>
          <a:p>
            <a:pPr eaLnBrk="1" hangingPunct="1"/>
            <a:r>
              <a:rPr lang="en-GB" altLang="en-US" dirty="0"/>
              <a:t>But why?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362200" y="1773238"/>
            <a:ext cx="7766050" cy="4322762"/>
          </a:xfrm>
        </p:spPr>
        <p:txBody>
          <a:bodyPr/>
          <a:lstStyle/>
          <a:p>
            <a:pPr eaLnBrk="1" hangingPunct="1"/>
            <a:r>
              <a:rPr lang="en-GB" altLang="en-US" dirty="0"/>
              <a:t>This new opportunity allows you to choose to explore a further aspect of a subject you’re studying, or another subject, or simply  a topic that you have an interest in. </a:t>
            </a:r>
          </a:p>
          <a:p>
            <a:pPr eaLnBrk="1" hangingPunct="1"/>
            <a:r>
              <a:rPr lang="en-GB" altLang="en-US" dirty="0"/>
              <a:t>This can be music technology, dance, art, photography, a time or period of history, something in the news, a special interest…you must then analyse the findings against your questions and be reflective.</a:t>
            </a:r>
          </a:p>
          <a:p>
            <a:pPr eaLnBrk="1" hangingPunct="1"/>
            <a:r>
              <a:rPr lang="en-GB" altLang="en-US" dirty="0"/>
              <a:t>Last year 85% of students achieved a high grade (A*,A or B)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545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EPQ: Bringing you the skills to succeed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Extend your planning, research and presentation skills</a:t>
            </a:r>
          </a:p>
          <a:p>
            <a:pPr eaLnBrk="1" hangingPunct="1"/>
            <a:r>
              <a:rPr lang="en-GB" altLang="en-US" sz="2400" dirty="0"/>
              <a:t>Develop &amp; improve your own learning and performance as critical, reflective and independent learners</a:t>
            </a:r>
          </a:p>
          <a:p>
            <a:pPr eaLnBrk="1" hangingPunct="1"/>
            <a:r>
              <a:rPr lang="en-GB" altLang="en-US" sz="2400" dirty="0"/>
              <a:t>Apply decision-making, and where appropriate problem solving skills</a:t>
            </a:r>
          </a:p>
          <a:p>
            <a:pPr eaLnBrk="1" hangingPunct="1"/>
            <a:r>
              <a:rPr lang="en-GB" altLang="en-US" sz="2400" dirty="0"/>
              <a:t>Learn to apply these skills creatively, and so take the initiative. A chance to show enterprise.</a:t>
            </a:r>
          </a:p>
          <a:p>
            <a:pPr eaLnBrk="1" hangingPunct="1"/>
            <a:r>
              <a:rPr lang="en-GB" altLang="en-US" sz="2400" dirty="0"/>
              <a:t>Become more confident as e-learners, using technology to enhance your studies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72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Independent learning skills that are taught</a:t>
            </a:r>
            <a:endParaRPr lang="en-GB" altLang="en-US" sz="24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2129061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en-US" dirty="0"/>
              <a:t>Develop and apply decision making</a:t>
            </a:r>
          </a:p>
          <a:p>
            <a:pPr eaLnBrk="1" hangingPunct="1"/>
            <a:r>
              <a:rPr lang="en-GB" altLang="en-US" dirty="0"/>
              <a:t>Show problem-solving</a:t>
            </a:r>
          </a:p>
          <a:p>
            <a:pPr eaLnBrk="1" hangingPunct="1"/>
            <a:r>
              <a:rPr lang="en-GB" altLang="en-US" dirty="0"/>
              <a:t>Show initiative and enterprise</a:t>
            </a:r>
          </a:p>
          <a:p>
            <a:pPr eaLnBrk="1" hangingPunct="1"/>
            <a:r>
              <a:rPr lang="en-GB" altLang="en-US" dirty="0"/>
              <a:t>Questioning and data interpretation</a:t>
            </a:r>
          </a:p>
          <a:p>
            <a:pPr eaLnBrk="1" hangingPunct="1"/>
            <a:r>
              <a:rPr lang="en-GB" altLang="en-US" dirty="0"/>
              <a:t>Planning, research, critical thinking,</a:t>
            </a:r>
          </a:p>
          <a:p>
            <a:pPr eaLnBrk="1" hangingPunct="1"/>
            <a:r>
              <a:rPr lang="en-GB" altLang="en-US" dirty="0"/>
              <a:t>Analytical views and evaluation.</a:t>
            </a:r>
          </a:p>
          <a:p>
            <a:pPr eaLnBrk="1" hangingPunct="1"/>
            <a:r>
              <a:rPr lang="en-GB" altLang="en-US" dirty="0"/>
              <a:t>Referencing</a:t>
            </a:r>
          </a:p>
          <a:p>
            <a:pPr eaLnBrk="1" hangingPunct="1"/>
            <a:r>
              <a:rPr lang="en-GB" altLang="en-US" dirty="0"/>
              <a:t>Presentation skills</a:t>
            </a:r>
          </a:p>
          <a:p>
            <a:pPr eaLnBrk="1" hangingPunct="1"/>
            <a:r>
              <a:rPr lang="en-GB" altLang="en-US" dirty="0"/>
              <a:t>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076082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1065</Words>
  <Application>Microsoft Macintosh PowerPoint</Application>
  <PresentationFormat>Widescreen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Wingdings</vt:lpstr>
      <vt:lpstr>Crop</vt:lpstr>
      <vt:lpstr>Extended Project Qualification</vt:lpstr>
      <vt:lpstr>PowerPoint Presentation</vt:lpstr>
      <vt:lpstr>What is the EPQ?</vt:lpstr>
      <vt:lpstr>EPQ: What will it involve?</vt:lpstr>
      <vt:lpstr>What will the EPQ consist of?</vt:lpstr>
      <vt:lpstr>EPQ: What’s in it for me?</vt:lpstr>
      <vt:lpstr>But why?</vt:lpstr>
      <vt:lpstr>EPQ: Bringing you the skills to succeed</vt:lpstr>
      <vt:lpstr>Independent learning skills that are taught</vt:lpstr>
      <vt:lpstr>What universities say?</vt:lpstr>
      <vt:lpstr>Role of Supervisors</vt:lpstr>
      <vt:lpstr>Choosing your topic</vt:lpstr>
      <vt:lpstr>Dual Accreditation</vt:lpstr>
      <vt:lpstr>Previous Titles</vt:lpstr>
      <vt:lpstr>So what next?...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Project Qualification</dc:title>
  <dc:creator>Damian Windle</dc:creator>
  <cp:lastModifiedBy>Damian Windle</cp:lastModifiedBy>
  <cp:revision>1</cp:revision>
  <dcterms:created xsi:type="dcterms:W3CDTF">2020-04-21T10:18:26Z</dcterms:created>
  <dcterms:modified xsi:type="dcterms:W3CDTF">2020-04-21T10:21:18Z</dcterms:modified>
</cp:coreProperties>
</file>