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Lst>
  <p:notesMasterIdLst>
    <p:notesMasterId r:id="rId39"/>
  </p:notesMasterIdLst>
  <p:handoutMasterIdLst>
    <p:handoutMasterId r:id="rId40"/>
  </p:handoutMasterIdLst>
  <p:sldIdLst>
    <p:sldId id="275" r:id="rId7"/>
    <p:sldId id="283" r:id="rId8"/>
    <p:sldId id="312" r:id="rId9"/>
    <p:sldId id="323" r:id="rId10"/>
    <p:sldId id="285" r:id="rId11"/>
    <p:sldId id="296" r:id="rId12"/>
    <p:sldId id="319" r:id="rId13"/>
    <p:sldId id="322" r:id="rId14"/>
    <p:sldId id="320" r:id="rId15"/>
    <p:sldId id="321" r:id="rId16"/>
    <p:sldId id="324" r:id="rId17"/>
    <p:sldId id="257" r:id="rId18"/>
    <p:sldId id="258" r:id="rId19"/>
    <p:sldId id="276" r:id="rId20"/>
    <p:sldId id="315" r:id="rId21"/>
    <p:sldId id="282" r:id="rId22"/>
    <p:sldId id="325" r:id="rId23"/>
    <p:sldId id="288" r:id="rId24"/>
    <p:sldId id="307" r:id="rId25"/>
    <p:sldId id="289" r:id="rId26"/>
    <p:sldId id="269" r:id="rId27"/>
    <p:sldId id="293" r:id="rId28"/>
    <p:sldId id="316" r:id="rId29"/>
    <p:sldId id="317" r:id="rId30"/>
    <p:sldId id="262" r:id="rId31"/>
    <p:sldId id="260" r:id="rId32"/>
    <p:sldId id="294" r:id="rId33"/>
    <p:sldId id="272" r:id="rId34"/>
    <p:sldId id="309" r:id="rId35"/>
    <p:sldId id="310" r:id="rId36"/>
    <p:sldId id="278" r:id="rId37"/>
    <p:sldId id="311" r:id="rId38"/>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FFFFFF"/>
    <a:srgbClr val="DBDAF1"/>
    <a:srgbClr val="FF0000"/>
    <a:srgbClr val="66CC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3747F2-01A0-489E-BDEE-77C1829EE636}" v="61" dt="2022-09-05T14:22:05.544"/>
    <p1510:client id="{05228EF2-B1B8-5CE0-67D4-05DB1FFEDCDD}" v="758" dt="2022-09-05T13:52:13.790"/>
    <p1510:client id="{1CE78808-128C-F16A-1028-E9E1E717B1F6}" v="118" dt="2022-09-01T15:49:02.561"/>
    <p1510:client id="{36C154EB-A30A-F5F1-B6CD-58A141BC98E8}" v="48" dt="2022-08-31T11:25:57.647"/>
    <p1510:client id="{4BD7A800-1BE3-7A11-ED7E-D2CC7792F0DB}" v="22" dt="2022-09-01T09:00:58.721"/>
    <p1510:client id="{52FE2A53-D51C-1403-DCFE-CAADEB08116E}" v="931" dt="2022-09-05T14:23:53.242"/>
    <p1510:client id="{571116FA-F9C0-F3F9-22ED-3AB2570611BE}" v="196" dt="2020-09-01T13:18:49.497"/>
    <p1510:client id="{5A5BB423-D5EB-4CE8-89BF-3D46014075AA}" v="128" dt="2022-09-05T12:40:54.189"/>
    <p1510:client id="{703B329B-EF3A-1E3B-6918-4F7A2A13C51F}" v="1" dt="2022-09-05T09:02:22.733"/>
    <p1510:client id="{8E4E6F56-7897-F985-F2A1-99CCA0D0181C}" v="3" dt="2022-09-05T14:43:52.752"/>
    <p1510:client id="{94704367-067B-D013-D328-8E430E565F4F}" v="34" dt="2020-09-01T08:29:00.135"/>
    <p1510:client id="{A9E3B987-F29D-60EA-33B9-EA3E333DD81F}" v="66" dt="2022-08-30T19:43:07.496"/>
    <p1510:client id="{BCEE6A5A-6305-E544-7342-DEF9D6312AD2}" v="22" dt="2022-08-30T06:41:48.251"/>
    <p1510:client id="{C7B6BA01-8C7A-8774-0063-7714F1F4F071}" v="668" dt="2022-08-26T16:56:02.7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0" Type="http://schemas.openxmlformats.org/officeDocument/2006/relationships/slide" Target="slides/slide14.xml"/><Relationship Id="rId41"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E5BEC1-B1D7-48CD-8612-482EC27DF765}"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2EF6FDAE-2419-4B31-A384-2E41C069DC6B}">
      <dgm:prSet/>
      <dgm:spPr/>
      <dgm:t>
        <a:bodyPr/>
        <a:lstStyle/>
        <a:p>
          <a:r>
            <a:rPr lang="en-US"/>
            <a:t>College Information</a:t>
          </a:r>
        </a:p>
      </dgm:t>
    </dgm:pt>
    <dgm:pt modelId="{4D712B52-D846-4157-82B8-830797499E14}" type="parTrans" cxnId="{B1A842DD-C7B2-472B-A4DB-568BA326B696}">
      <dgm:prSet/>
      <dgm:spPr/>
      <dgm:t>
        <a:bodyPr/>
        <a:lstStyle/>
        <a:p>
          <a:endParaRPr lang="en-US"/>
        </a:p>
      </dgm:t>
    </dgm:pt>
    <dgm:pt modelId="{4CEB7BE8-F09F-469B-ADC2-7E302F549385}" type="sibTrans" cxnId="{B1A842DD-C7B2-472B-A4DB-568BA326B696}">
      <dgm:prSet/>
      <dgm:spPr/>
      <dgm:t>
        <a:bodyPr/>
        <a:lstStyle/>
        <a:p>
          <a:endParaRPr lang="en-US"/>
        </a:p>
      </dgm:t>
    </dgm:pt>
    <dgm:pt modelId="{888A10C8-6792-4CC0-A7E6-04771BF34260}">
      <dgm:prSet/>
      <dgm:spPr/>
      <dgm:t>
        <a:bodyPr/>
        <a:lstStyle/>
        <a:p>
          <a:r>
            <a:rPr lang="en-US"/>
            <a:t>Using College IT Systems</a:t>
          </a:r>
        </a:p>
      </dgm:t>
    </dgm:pt>
    <dgm:pt modelId="{03ECF8BF-2397-4EEA-AB4B-85CD31E382AF}" type="parTrans" cxnId="{C64C8BBA-0CB4-4CA8-AED1-5B8215EA0842}">
      <dgm:prSet/>
      <dgm:spPr/>
      <dgm:t>
        <a:bodyPr/>
        <a:lstStyle/>
        <a:p>
          <a:endParaRPr lang="en-US"/>
        </a:p>
      </dgm:t>
    </dgm:pt>
    <dgm:pt modelId="{848DE806-D597-46BB-824B-19B633686146}" type="sibTrans" cxnId="{C64C8BBA-0CB4-4CA8-AED1-5B8215EA0842}">
      <dgm:prSet/>
      <dgm:spPr/>
      <dgm:t>
        <a:bodyPr/>
        <a:lstStyle/>
        <a:p>
          <a:endParaRPr lang="en-US"/>
        </a:p>
      </dgm:t>
    </dgm:pt>
    <dgm:pt modelId="{0EAAC7DB-D335-4C0B-85C6-1F8A9619E845}">
      <dgm:prSet/>
      <dgm:spPr/>
      <dgm:t>
        <a:bodyPr/>
        <a:lstStyle/>
        <a:p>
          <a:r>
            <a:rPr lang="en-US"/>
            <a:t>Using Library Learning Resources</a:t>
          </a:r>
        </a:p>
      </dgm:t>
    </dgm:pt>
    <dgm:pt modelId="{5A1AB7FD-584A-4DBF-AA5A-3D32B2738392}" type="parTrans" cxnId="{A15132FF-797E-4B9C-819D-1E9D16148105}">
      <dgm:prSet/>
      <dgm:spPr/>
      <dgm:t>
        <a:bodyPr/>
        <a:lstStyle/>
        <a:p>
          <a:endParaRPr lang="en-US"/>
        </a:p>
      </dgm:t>
    </dgm:pt>
    <dgm:pt modelId="{4BAD9644-B732-4BD6-AEC0-C4127C66CD1F}" type="sibTrans" cxnId="{A15132FF-797E-4B9C-819D-1E9D16148105}">
      <dgm:prSet/>
      <dgm:spPr/>
      <dgm:t>
        <a:bodyPr/>
        <a:lstStyle/>
        <a:p>
          <a:endParaRPr lang="en-US"/>
        </a:p>
      </dgm:t>
    </dgm:pt>
    <dgm:pt modelId="{E8D09E3B-B2A4-45FE-83A0-69685A46F175}">
      <dgm:prSet/>
      <dgm:spPr/>
      <dgm:t>
        <a:bodyPr/>
        <a:lstStyle/>
        <a:p>
          <a:r>
            <a:rPr lang="en-US"/>
            <a:t>Using Print Services</a:t>
          </a:r>
        </a:p>
      </dgm:t>
    </dgm:pt>
    <dgm:pt modelId="{76FE268A-385E-478F-A7F1-096F7E1D8AF3}" type="parTrans" cxnId="{2E0A31F0-8946-46B1-8FC8-2A6799A2DCC3}">
      <dgm:prSet/>
      <dgm:spPr/>
      <dgm:t>
        <a:bodyPr/>
        <a:lstStyle/>
        <a:p>
          <a:endParaRPr lang="en-US"/>
        </a:p>
      </dgm:t>
    </dgm:pt>
    <dgm:pt modelId="{5FEDA15D-4200-44B9-821F-81FD56E3087F}" type="sibTrans" cxnId="{2E0A31F0-8946-46B1-8FC8-2A6799A2DCC3}">
      <dgm:prSet/>
      <dgm:spPr/>
      <dgm:t>
        <a:bodyPr/>
        <a:lstStyle/>
        <a:p>
          <a:endParaRPr lang="en-US"/>
        </a:p>
      </dgm:t>
    </dgm:pt>
    <dgm:pt modelId="{AD78215D-683C-4DC6-BBD6-46DD6390302F}">
      <dgm:prSet/>
      <dgm:spPr/>
      <dgm:t>
        <a:bodyPr/>
        <a:lstStyle/>
        <a:p>
          <a:r>
            <a:rPr lang="en-US"/>
            <a:t>Next Steps for Students</a:t>
          </a:r>
        </a:p>
      </dgm:t>
    </dgm:pt>
    <dgm:pt modelId="{7A766707-9AE9-40A2-9FFB-457DC38896D9}" type="parTrans" cxnId="{2321D214-EAB4-41E8-AAAB-94070FB28B7D}">
      <dgm:prSet/>
      <dgm:spPr/>
      <dgm:t>
        <a:bodyPr/>
        <a:lstStyle/>
        <a:p>
          <a:endParaRPr lang="en-US"/>
        </a:p>
      </dgm:t>
    </dgm:pt>
    <dgm:pt modelId="{0765F8B5-AF43-45F6-B2C0-E9C21AC1F699}" type="sibTrans" cxnId="{2321D214-EAB4-41E8-AAAB-94070FB28B7D}">
      <dgm:prSet/>
      <dgm:spPr/>
      <dgm:t>
        <a:bodyPr/>
        <a:lstStyle/>
        <a:p>
          <a:endParaRPr lang="en-US"/>
        </a:p>
      </dgm:t>
    </dgm:pt>
    <dgm:pt modelId="{16B5A78D-CA84-437F-9B5B-A70C078ABD3D}">
      <dgm:prSet/>
      <dgm:spPr/>
      <dgm:t>
        <a:bodyPr/>
        <a:lstStyle/>
        <a:p>
          <a:r>
            <a:rPr lang="en-US"/>
            <a:t>Final Reminders</a:t>
          </a:r>
        </a:p>
      </dgm:t>
    </dgm:pt>
    <dgm:pt modelId="{010E14EB-C0F9-4206-BA6D-98798443EA31}" type="parTrans" cxnId="{1C691DF3-B9E0-4174-BE42-CA23DF62639A}">
      <dgm:prSet/>
      <dgm:spPr/>
      <dgm:t>
        <a:bodyPr/>
        <a:lstStyle/>
        <a:p>
          <a:endParaRPr lang="en-US"/>
        </a:p>
      </dgm:t>
    </dgm:pt>
    <dgm:pt modelId="{5D13395B-1BD3-42C6-9D0C-17F5F1246B0F}" type="sibTrans" cxnId="{1C691DF3-B9E0-4174-BE42-CA23DF62639A}">
      <dgm:prSet/>
      <dgm:spPr/>
      <dgm:t>
        <a:bodyPr/>
        <a:lstStyle/>
        <a:p>
          <a:endParaRPr lang="en-US"/>
        </a:p>
      </dgm:t>
    </dgm:pt>
    <dgm:pt modelId="{8BB9A821-6E1D-45EC-80B9-638A7F0E4309}" type="pres">
      <dgm:prSet presAssocID="{56E5BEC1-B1D7-48CD-8612-482EC27DF765}" presName="root" presStyleCnt="0">
        <dgm:presLayoutVars>
          <dgm:dir/>
          <dgm:resizeHandles val="exact"/>
        </dgm:presLayoutVars>
      </dgm:prSet>
      <dgm:spPr/>
    </dgm:pt>
    <dgm:pt modelId="{ABE26F39-F0E4-458D-AA7E-3DB0A6A71D7F}" type="pres">
      <dgm:prSet presAssocID="{2EF6FDAE-2419-4B31-A384-2E41C069DC6B}" presName="compNode" presStyleCnt="0"/>
      <dgm:spPr/>
    </dgm:pt>
    <dgm:pt modelId="{03066CD3-B763-441D-8A72-9842E957CFBC}" type="pres">
      <dgm:prSet presAssocID="{2EF6FDAE-2419-4B31-A384-2E41C069DC6B}"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B9E6218A-2788-4AEE-BB86-BBAD2D4078AC}" type="pres">
      <dgm:prSet presAssocID="{2EF6FDAE-2419-4B31-A384-2E41C069DC6B}" presName="spaceRect" presStyleCnt="0"/>
      <dgm:spPr/>
    </dgm:pt>
    <dgm:pt modelId="{DD2B3A70-DCF8-4B1D-9AD9-CEB3F2C3AB65}" type="pres">
      <dgm:prSet presAssocID="{2EF6FDAE-2419-4B31-A384-2E41C069DC6B}" presName="textRect" presStyleLbl="revTx" presStyleIdx="0" presStyleCnt="6">
        <dgm:presLayoutVars>
          <dgm:chMax val="1"/>
          <dgm:chPref val="1"/>
        </dgm:presLayoutVars>
      </dgm:prSet>
      <dgm:spPr/>
    </dgm:pt>
    <dgm:pt modelId="{FA6A79D9-5297-4B37-AB63-B734CD472217}" type="pres">
      <dgm:prSet presAssocID="{4CEB7BE8-F09F-469B-ADC2-7E302F549385}" presName="sibTrans" presStyleCnt="0"/>
      <dgm:spPr/>
    </dgm:pt>
    <dgm:pt modelId="{4AACAAD4-6734-4A03-A5F8-DD254D06CE6E}" type="pres">
      <dgm:prSet presAssocID="{888A10C8-6792-4CC0-A7E6-04771BF34260}" presName="compNode" presStyleCnt="0"/>
      <dgm:spPr/>
    </dgm:pt>
    <dgm:pt modelId="{D76CF2A6-9885-4D74-A281-F4F22C26A6D7}" type="pres">
      <dgm:prSet presAssocID="{888A10C8-6792-4CC0-A7E6-04771BF34260}"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mputer"/>
        </a:ext>
      </dgm:extLst>
    </dgm:pt>
    <dgm:pt modelId="{07E06845-7069-4923-827B-3CB68D1BF47A}" type="pres">
      <dgm:prSet presAssocID="{888A10C8-6792-4CC0-A7E6-04771BF34260}" presName="spaceRect" presStyleCnt="0"/>
      <dgm:spPr/>
    </dgm:pt>
    <dgm:pt modelId="{4E3AB2C0-91B2-48BF-A85F-597B531F6B63}" type="pres">
      <dgm:prSet presAssocID="{888A10C8-6792-4CC0-A7E6-04771BF34260}" presName="textRect" presStyleLbl="revTx" presStyleIdx="1" presStyleCnt="6">
        <dgm:presLayoutVars>
          <dgm:chMax val="1"/>
          <dgm:chPref val="1"/>
        </dgm:presLayoutVars>
      </dgm:prSet>
      <dgm:spPr/>
    </dgm:pt>
    <dgm:pt modelId="{2C283D70-866C-4E55-9A69-54E0C33C798B}" type="pres">
      <dgm:prSet presAssocID="{848DE806-D597-46BB-824B-19B633686146}" presName="sibTrans" presStyleCnt="0"/>
      <dgm:spPr/>
    </dgm:pt>
    <dgm:pt modelId="{6322BE40-1C96-4E98-BF56-CCE3EC992085}" type="pres">
      <dgm:prSet presAssocID="{0EAAC7DB-D335-4C0B-85C6-1F8A9619E845}" presName="compNode" presStyleCnt="0"/>
      <dgm:spPr/>
    </dgm:pt>
    <dgm:pt modelId="{A014803E-AD9E-4B44-9C79-211F071723CF}" type="pres">
      <dgm:prSet presAssocID="{0EAAC7DB-D335-4C0B-85C6-1F8A9619E845}"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on Shelf"/>
        </a:ext>
      </dgm:extLst>
    </dgm:pt>
    <dgm:pt modelId="{1D7536E1-BCB1-4657-9406-928A0FC51796}" type="pres">
      <dgm:prSet presAssocID="{0EAAC7DB-D335-4C0B-85C6-1F8A9619E845}" presName="spaceRect" presStyleCnt="0"/>
      <dgm:spPr/>
    </dgm:pt>
    <dgm:pt modelId="{8861CCD0-742A-4BED-A6E1-C0BCE48B341D}" type="pres">
      <dgm:prSet presAssocID="{0EAAC7DB-D335-4C0B-85C6-1F8A9619E845}" presName="textRect" presStyleLbl="revTx" presStyleIdx="2" presStyleCnt="6">
        <dgm:presLayoutVars>
          <dgm:chMax val="1"/>
          <dgm:chPref val="1"/>
        </dgm:presLayoutVars>
      </dgm:prSet>
      <dgm:spPr/>
    </dgm:pt>
    <dgm:pt modelId="{BF4A46CA-0555-4693-B0F2-3C804C120901}" type="pres">
      <dgm:prSet presAssocID="{4BAD9644-B732-4BD6-AEC0-C4127C66CD1F}" presName="sibTrans" presStyleCnt="0"/>
      <dgm:spPr/>
    </dgm:pt>
    <dgm:pt modelId="{080464A2-76AE-48DC-AD16-E55EF730AADD}" type="pres">
      <dgm:prSet presAssocID="{E8D09E3B-B2A4-45FE-83A0-69685A46F175}" presName="compNode" presStyleCnt="0"/>
      <dgm:spPr/>
    </dgm:pt>
    <dgm:pt modelId="{D3B0ADC7-6610-4D2A-B603-A6FDC4243D93}" type="pres">
      <dgm:prSet presAssocID="{E8D09E3B-B2A4-45FE-83A0-69685A46F175}"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inter"/>
        </a:ext>
      </dgm:extLst>
    </dgm:pt>
    <dgm:pt modelId="{93949121-B1AD-48A2-BE55-37024A41B384}" type="pres">
      <dgm:prSet presAssocID="{E8D09E3B-B2A4-45FE-83A0-69685A46F175}" presName="spaceRect" presStyleCnt="0"/>
      <dgm:spPr/>
    </dgm:pt>
    <dgm:pt modelId="{64B0E4CB-5203-40A7-8CC6-D748D7365B96}" type="pres">
      <dgm:prSet presAssocID="{E8D09E3B-B2A4-45FE-83A0-69685A46F175}" presName="textRect" presStyleLbl="revTx" presStyleIdx="3" presStyleCnt="6">
        <dgm:presLayoutVars>
          <dgm:chMax val="1"/>
          <dgm:chPref val="1"/>
        </dgm:presLayoutVars>
      </dgm:prSet>
      <dgm:spPr/>
    </dgm:pt>
    <dgm:pt modelId="{A4254A88-BA54-4499-ACE5-C9B2D94967A6}" type="pres">
      <dgm:prSet presAssocID="{5FEDA15D-4200-44B9-821F-81FD56E3087F}" presName="sibTrans" presStyleCnt="0"/>
      <dgm:spPr/>
    </dgm:pt>
    <dgm:pt modelId="{21A893C9-170D-43EE-B674-5BB38C85AC40}" type="pres">
      <dgm:prSet presAssocID="{AD78215D-683C-4DC6-BBD6-46DD6390302F}" presName="compNode" presStyleCnt="0"/>
      <dgm:spPr/>
    </dgm:pt>
    <dgm:pt modelId="{9B56D7DD-1518-4BD0-B220-243D5B779B12}" type="pres">
      <dgm:prSet presAssocID="{AD78215D-683C-4DC6-BBD6-46DD6390302F}"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99BA305B-8FA2-423C-9B5B-BB62D622D83F}" type="pres">
      <dgm:prSet presAssocID="{AD78215D-683C-4DC6-BBD6-46DD6390302F}" presName="spaceRect" presStyleCnt="0"/>
      <dgm:spPr/>
    </dgm:pt>
    <dgm:pt modelId="{A86BFABA-1FAB-443A-821D-37CD510D63CA}" type="pres">
      <dgm:prSet presAssocID="{AD78215D-683C-4DC6-BBD6-46DD6390302F}" presName="textRect" presStyleLbl="revTx" presStyleIdx="4" presStyleCnt="6">
        <dgm:presLayoutVars>
          <dgm:chMax val="1"/>
          <dgm:chPref val="1"/>
        </dgm:presLayoutVars>
      </dgm:prSet>
      <dgm:spPr/>
    </dgm:pt>
    <dgm:pt modelId="{9ADB1415-1769-4326-98C4-9551242B0599}" type="pres">
      <dgm:prSet presAssocID="{0765F8B5-AF43-45F6-B2C0-E9C21AC1F699}" presName="sibTrans" presStyleCnt="0"/>
      <dgm:spPr/>
    </dgm:pt>
    <dgm:pt modelId="{795CCF4A-F682-48BB-825D-2FE491EA96DB}" type="pres">
      <dgm:prSet presAssocID="{16B5A78D-CA84-437F-9B5B-A70C078ABD3D}" presName="compNode" presStyleCnt="0"/>
      <dgm:spPr/>
    </dgm:pt>
    <dgm:pt modelId="{0F54AB1C-D869-4D02-8230-111E513AD4E1}" type="pres">
      <dgm:prSet presAssocID="{16B5A78D-CA84-437F-9B5B-A70C078ABD3D}"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Daily Calendar"/>
        </a:ext>
      </dgm:extLst>
    </dgm:pt>
    <dgm:pt modelId="{D79A6B12-C354-49BB-972B-FEB678853882}" type="pres">
      <dgm:prSet presAssocID="{16B5A78D-CA84-437F-9B5B-A70C078ABD3D}" presName="spaceRect" presStyleCnt="0"/>
      <dgm:spPr/>
    </dgm:pt>
    <dgm:pt modelId="{C19A55EC-4C2E-43C0-97B3-0A69A796A433}" type="pres">
      <dgm:prSet presAssocID="{16B5A78D-CA84-437F-9B5B-A70C078ABD3D}" presName="textRect" presStyleLbl="revTx" presStyleIdx="5" presStyleCnt="6">
        <dgm:presLayoutVars>
          <dgm:chMax val="1"/>
          <dgm:chPref val="1"/>
        </dgm:presLayoutVars>
      </dgm:prSet>
      <dgm:spPr/>
    </dgm:pt>
  </dgm:ptLst>
  <dgm:cxnLst>
    <dgm:cxn modelId="{4C590607-3F21-434A-9D73-9531738C5492}" type="presOf" srcId="{AD78215D-683C-4DC6-BBD6-46DD6390302F}" destId="{A86BFABA-1FAB-443A-821D-37CD510D63CA}" srcOrd="0" destOrd="0" presId="urn:microsoft.com/office/officeart/2018/2/layout/IconLabelList"/>
    <dgm:cxn modelId="{5009C707-2595-40F6-B327-2C04E7AB247A}" type="presOf" srcId="{16B5A78D-CA84-437F-9B5B-A70C078ABD3D}" destId="{C19A55EC-4C2E-43C0-97B3-0A69A796A433}" srcOrd="0" destOrd="0" presId="urn:microsoft.com/office/officeart/2018/2/layout/IconLabelList"/>
    <dgm:cxn modelId="{2321D214-EAB4-41E8-AAAB-94070FB28B7D}" srcId="{56E5BEC1-B1D7-48CD-8612-482EC27DF765}" destId="{AD78215D-683C-4DC6-BBD6-46DD6390302F}" srcOrd="4" destOrd="0" parTransId="{7A766707-9AE9-40A2-9FFB-457DC38896D9}" sibTransId="{0765F8B5-AF43-45F6-B2C0-E9C21AC1F699}"/>
    <dgm:cxn modelId="{0302145D-6771-4586-BB73-93F1066EAF03}" type="presOf" srcId="{E8D09E3B-B2A4-45FE-83A0-69685A46F175}" destId="{64B0E4CB-5203-40A7-8CC6-D748D7365B96}" srcOrd="0" destOrd="0" presId="urn:microsoft.com/office/officeart/2018/2/layout/IconLabelList"/>
    <dgm:cxn modelId="{23748746-6FE9-40BD-8FE1-692A1EE47E34}" type="presOf" srcId="{888A10C8-6792-4CC0-A7E6-04771BF34260}" destId="{4E3AB2C0-91B2-48BF-A85F-597B531F6B63}" srcOrd="0" destOrd="0" presId="urn:microsoft.com/office/officeart/2018/2/layout/IconLabelList"/>
    <dgm:cxn modelId="{ED8C8766-DFE2-4CB1-8F28-761443112F0B}" type="presOf" srcId="{0EAAC7DB-D335-4C0B-85C6-1F8A9619E845}" destId="{8861CCD0-742A-4BED-A6E1-C0BCE48B341D}" srcOrd="0" destOrd="0" presId="urn:microsoft.com/office/officeart/2018/2/layout/IconLabelList"/>
    <dgm:cxn modelId="{457194AE-7DBD-4A74-8A10-5E46127DDA24}" type="presOf" srcId="{56E5BEC1-B1D7-48CD-8612-482EC27DF765}" destId="{8BB9A821-6E1D-45EC-80B9-638A7F0E4309}" srcOrd="0" destOrd="0" presId="urn:microsoft.com/office/officeart/2018/2/layout/IconLabelList"/>
    <dgm:cxn modelId="{C64C8BBA-0CB4-4CA8-AED1-5B8215EA0842}" srcId="{56E5BEC1-B1D7-48CD-8612-482EC27DF765}" destId="{888A10C8-6792-4CC0-A7E6-04771BF34260}" srcOrd="1" destOrd="0" parTransId="{03ECF8BF-2397-4EEA-AB4B-85CD31E382AF}" sibTransId="{848DE806-D597-46BB-824B-19B633686146}"/>
    <dgm:cxn modelId="{D4504EC0-BDE2-4180-A97D-FAEEEE163384}" type="presOf" srcId="{2EF6FDAE-2419-4B31-A384-2E41C069DC6B}" destId="{DD2B3A70-DCF8-4B1D-9AD9-CEB3F2C3AB65}" srcOrd="0" destOrd="0" presId="urn:microsoft.com/office/officeart/2018/2/layout/IconLabelList"/>
    <dgm:cxn modelId="{B1A842DD-C7B2-472B-A4DB-568BA326B696}" srcId="{56E5BEC1-B1D7-48CD-8612-482EC27DF765}" destId="{2EF6FDAE-2419-4B31-A384-2E41C069DC6B}" srcOrd="0" destOrd="0" parTransId="{4D712B52-D846-4157-82B8-830797499E14}" sibTransId="{4CEB7BE8-F09F-469B-ADC2-7E302F549385}"/>
    <dgm:cxn modelId="{2E0A31F0-8946-46B1-8FC8-2A6799A2DCC3}" srcId="{56E5BEC1-B1D7-48CD-8612-482EC27DF765}" destId="{E8D09E3B-B2A4-45FE-83A0-69685A46F175}" srcOrd="3" destOrd="0" parTransId="{76FE268A-385E-478F-A7F1-096F7E1D8AF3}" sibTransId="{5FEDA15D-4200-44B9-821F-81FD56E3087F}"/>
    <dgm:cxn modelId="{1C691DF3-B9E0-4174-BE42-CA23DF62639A}" srcId="{56E5BEC1-B1D7-48CD-8612-482EC27DF765}" destId="{16B5A78D-CA84-437F-9B5B-A70C078ABD3D}" srcOrd="5" destOrd="0" parTransId="{010E14EB-C0F9-4206-BA6D-98798443EA31}" sibTransId="{5D13395B-1BD3-42C6-9D0C-17F5F1246B0F}"/>
    <dgm:cxn modelId="{A15132FF-797E-4B9C-819D-1E9D16148105}" srcId="{56E5BEC1-B1D7-48CD-8612-482EC27DF765}" destId="{0EAAC7DB-D335-4C0B-85C6-1F8A9619E845}" srcOrd="2" destOrd="0" parTransId="{5A1AB7FD-584A-4DBF-AA5A-3D32B2738392}" sibTransId="{4BAD9644-B732-4BD6-AEC0-C4127C66CD1F}"/>
    <dgm:cxn modelId="{31EC1DEB-794D-44A5-9179-04119B61CC0F}" type="presParOf" srcId="{8BB9A821-6E1D-45EC-80B9-638A7F0E4309}" destId="{ABE26F39-F0E4-458D-AA7E-3DB0A6A71D7F}" srcOrd="0" destOrd="0" presId="urn:microsoft.com/office/officeart/2018/2/layout/IconLabelList"/>
    <dgm:cxn modelId="{46DA7428-3407-47E2-B4C2-81BC043C9E74}" type="presParOf" srcId="{ABE26F39-F0E4-458D-AA7E-3DB0A6A71D7F}" destId="{03066CD3-B763-441D-8A72-9842E957CFBC}" srcOrd="0" destOrd="0" presId="urn:microsoft.com/office/officeart/2018/2/layout/IconLabelList"/>
    <dgm:cxn modelId="{A259EBBA-08D8-4165-9D70-38536D478C92}" type="presParOf" srcId="{ABE26F39-F0E4-458D-AA7E-3DB0A6A71D7F}" destId="{B9E6218A-2788-4AEE-BB86-BBAD2D4078AC}" srcOrd="1" destOrd="0" presId="urn:microsoft.com/office/officeart/2018/2/layout/IconLabelList"/>
    <dgm:cxn modelId="{5ECAEECA-E5F7-4FBA-9773-2CE8001DA0FC}" type="presParOf" srcId="{ABE26F39-F0E4-458D-AA7E-3DB0A6A71D7F}" destId="{DD2B3A70-DCF8-4B1D-9AD9-CEB3F2C3AB65}" srcOrd="2" destOrd="0" presId="urn:microsoft.com/office/officeart/2018/2/layout/IconLabelList"/>
    <dgm:cxn modelId="{01685282-8D54-4296-81B0-5661BD486F11}" type="presParOf" srcId="{8BB9A821-6E1D-45EC-80B9-638A7F0E4309}" destId="{FA6A79D9-5297-4B37-AB63-B734CD472217}" srcOrd="1" destOrd="0" presId="urn:microsoft.com/office/officeart/2018/2/layout/IconLabelList"/>
    <dgm:cxn modelId="{3414B9B9-4EC0-435C-AE06-0A4773095CCE}" type="presParOf" srcId="{8BB9A821-6E1D-45EC-80B9-638A7F0E4309}" destId="{4AACAAD4-6734-4A03-A5F8-DD254D06CE6E}" srcOrd="2" destOrd="0" presId="urn:microsoft.com/office/officeart/2018/2/layout/IconLabelList"/>
    <dgm:cxn modelId="{4E4B7360-9FE5-423B-AD4C-D5C631489B99}" type="presParOf" srcId="{4AACAAD4-6734-4A03-A5F8-DD254D06CE6E}" destId="{D76CF2A6-9885-4D74-A281-F4F22C26A6D7}" srcOrd="0" destOrd="0" presId="urn:microsoft.com/office/officeart/2018/2/layout/IconLabelList"/>
    <dgm:cxn modelId="{90648876-7BEA-4E31-9DDB-0B5244D66637}" type="presParOf" srcId="{4AACAAD4-6734-4A03-A5F8-DD254D06CE6E}" destId="{07E06845-7069-4923-827B-3CB68D1BF47A}" srcOrd="1" destOrd="0" presId="urn:microsoft.com/office/officeart/2018/2/layout/IconLabelList"/>
    <dgm:cxn modelId="{17CF9152-37BB-4560-9F5C-C295D7117C56}" type="presParOf" srcId="{4AACAAD4-6734-4A03-A5F8-DD254D06CE6E}" destId="{4E3AB2C0-91B2-48BF-A85F-597B531F6B63}" srcOrd="2" destOrd="0" presId="urn:microsoft.com/office/officeart/2018/2/layout/IconLabelList"/>
    <dgm:cxn modelId="{0D4A926E-21F6-4314-9E3D-6102066AABA0}" type="presParOf" srcId="{8BB9A821-6E1D-45EC-80B9-638A7F0E4309}" destId="{2C283D70-866C-4E55-9A69-54E0C33C798B}" srcOrd="3" destOrd="0" presId="urn:microsoft.com/office/officeart/2018/2/layout/IconLabelList"/>
    <dgm:cxn modelId="{29A38F40-4BDA-4398-98BC-FA71B4F40652}" type="presParOf" srcId="{8BB9A821-6E1D-45EC-80B9-638A7F0E4309}" destId="{6322BE40-1C96-4E98-BF56-CCE3EC992085}" srcOrd="4" destOrd="0" presId="urn:microsoft.com/office/officeart/2018/2/layout/IconLabelList"/>
    <dgm:cxn modelId="{D1AEE3CF-BB40-4BCE-8683-73746D29DB7F}" type="presParOf" srcId="{6322BE40-1C96-4E98-BF56-CCE3EC992085}" destId="{A014803E-AD9E-4B44-9C79-211F071723CF}" srcOrd="0" destOrd="0" presId="urn:microsoft.com/office/officeart/2018/2/layout/IconLabelList"/>
    <dgm:cxn modelId="{D1A7480C-0E62-4C5E-95AB-CBD9FFACED1E}" type="presParOf" srcId="{6322BE40-1C96-4E98-BF56-CCE3EC992085}" destId="{1D7536E1-BCB1-4657-9406-928A0FC51796}" srcOrd="1" destOrd="0" presId="urn:microsoft.com/office/officeart/2018/2/layout/IconLabelList"/>
    <dgm:cxn modelId="{5C306E8C-346A-48F5-8BA5-268C9105ECAC}" type="presParOf" srcId="{6322BE40-1C96-4E98-BF56-CCE3EC992085}" destId="{8861CCD0-742A-4BED-A6E1-C0BCE48B341D}" srcOrd="2" destOrd="0" presId="urn:microsoft.com/office/officeart/2018/2/layout/IconLabelList"/>
    <dgm:cxn modelId="{84BD7E98-1A8A-432A-9A65-ED3B8C3B3799}" type="presParOf" srcId="{8BB9A821-6E1D-45EC-80B9-638A7F0E4309}" destId="{BF4A46CA-0555-4693-B0F2-3C804C120901}" srcOrd="5" destOrd="0" presId="urn:microsoft.com/office/officeart/2018/2/layout/IconLabelList"/>
    <dgm:cxn modelId="{96A91672-A32D-4F82-9849-12FA38B7FB56}" type="presParOf" srcId="{8BB9A821-6E1D-45EC-80B9-638A7F0E4309}" destId="{080464A2-76AE-48DC-AD16-E55EF730AADD}" srcOrd="6" destOrd="0" presId="urn:microsoft.com/office/officeart/2018/2/layout/IconLabelList"/>
    <dgm:cxn modelId="{33320AD7-B0FA-456B-8408-1B7E0A0E1337}" type="presParOf" srcId="{080464A2-76AE-48DC-AD16-E55EF730AADD}" destId="{D3B0ADC7-6610-4D2A-B603-A6FDC4243D93}" srcOrd="0" destOrd="0" presId="urn:microsoft.com/office/officeart/2018/2/layout/IconLabelList"/>
    <dgm:cxn modelId="{F8AFAF13-4A6C-458D-AABC-AB2B6489FC26}" type="presParOf" srcId="{080464A2-76AE-48DC-AD16-E55EF730AADD}" destId="{93949121-B1AD-48A2-BE55-37024A41B384}" srcOrd="1" destOrd="0" presId="urn:microsoft.com/office/officeart/2018/2/layout/IconLabelList"/>
    <dgm:cxn modelId="{8E44C0F0-E54B-447F-A8A6-8531222AF423}" type="presParOf" srcId="{080464A2-76AE-48DC-AD16-E55EF730AADD}" destId="{64B0E4CB-5203-40A7-8CC6-D748D7365B96}" srcOrd="2" destOrd="0" presId="urn:microsoft.com/office/officeart/2018/2/layout/IconLabelList"/>
    <dgm:cxn modelId="{11F98D1D-EDC1-4D9B-835D-9415F6911772}" type="presParOf" srcId="{8BB9A821-6E1D-45EC-80B9-638A7F0E4309}" destId="{A4254A88-BA54-4499-ACE5-C9B2D94967A6}" srcOrd="7" destOrd="0" presId="urn:microsoft.com/office/officeart/2018/2/layout/IconLabelList"/>
    <dgm:cxn modelId="{66AC3F33-B216-415F-9502-9ED962A77467}" type="presParOf" srcId="{8BB9A821-6E1D-45EC-80B9-638A7F0E4309}" destId="{21A893C9-170D-43EE-B674-5BB38C85AC40}" srcOrd="8" destOrd="0" presId="urn:microsoft.com/office/officeart/2018/2/layout/IconLabelList"/>
    <dgm:cxn modelId="{9FD9EEA8-ED57-44AA-8657-569C6D3E418C}" type="presParOf" srcId="{21A893C9-170D-43EE-B674-5BB38C85AC40}" destId="{9B56D7DD-1518-4BD0-B220-243D5B779B12}" srcOrd="0" destOrd="0" presId="urn:microsoft.com/office/officeart/2018/2/layout/IconLabelList"/>
    <dgm:cxn modelId="{E3912415-4318-4332-ACFA-363DBAA8ADEA}" type="presParOf" srcId="{21A893C9-170D-43EE-B674-5BB38C85AC40}" destId="{99BA305B-8FA2-423C-9B5B-BB62D622D83F}" srcOrd="1" destOrd="0" presId="urn:microsoft.com/office/officeart/2018/2/layout/IconLabelList"/>
    <dgm:cxn modelId="{E4E96DBD-BE71-4C35-9F9A-FE228B9FD3AC}" type="presParOf" srcId="{21A893C9-170D-43EE-B674-5BB38C85AC40}" destId="{A86BFABA-1FAB-443A-821D-37CD510D63CA}" srcOrd="2" destOrd="0" presId="urn:microsoft.com/office/officeart/2018/2/layout/IconLabelList"/>
    <dgm:cxn modelId="{C251E9CE-6A55-4323-8F14-3CA790294314}" type="presParOf" srcId="{8BB9A821-6E1D-45EC-80B9-638A7F0E4309}" destId="{9ADB1415-1769-4326-98C4-9551242B0599}" srcOrd="9" destOrd="0" presId="urn:microsoft.com/office/officeart/2018/2/layout/IconLabelList"/>
    <dgm:cxn modelId="{E13EEA75-E665-4DC5-8A82-A2660DF453BB}" type="presParOf" srcId="{8BB9A821-6E1D-45EC-80B9-638A7F0E4309}" destId="{795CCF4A-F682-48BB-825D-2FE491EA96DB}" srcOrd="10" destOrd="0" presId="urn:microsoft.com/office/officeart/2018/2/layout/IconLabelList"/>
    <dgm:cxn modelId="{53F7B812-7670-4EBA-9C62-A8E4B8AA70AF}" type="presParOf" srcId="{795CCF4A-F682-48BB-825D-2FE491EA96DB}" destId="{0F54AB1C-D869-4D02-8230-111E513AD4E1}" srcOrd="0" destOrd="0" presId="urn:microsoft.com/office/officeart/2018/2/layout/IconLabelList"/>
    <dgm:cxn modelId="{4A07B5A3-50A8-4D00-B99D-023A22C61F18}" type="presParOf" srcId="{795CCF4A-F682-48BB-825D-2FE491EA96DB}" destId="{D79A6B12-C354-49BB-972B-FEB678853882}" srcOrd="1" destOrd="0" presId="urn:microsoft.com/office/officeart/2018/2/layout/IconLabelList"/>
    <dgm:cxn modelId="{E6F1DEFA-DFB1-4106-A32C-F1556C111D97}" type="presParOf" srcId="{795CCF4A-F682-48BB-825D-2FE491EA96DB}" destId="{C19A55EC-4C2E-43C0-97B3-0A69A796A433}"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683A39-1ED0-4B1D-BF19-4F15F5693653}"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E62EB839-13B3-4AA5-AC05-6C449E311685}">
      <dgm:prSet/>
      <dgm:spPr/>
      <dgm:t>
        <a:bodyPr/>
        <a:lstStyle/>
        <a:p>
          <a:r>
            <a:rPr lang="en-US"/>
            <a:t>MB – Main Building</a:t>
          </a:r>
        </a:p>
      </dgm:t>
    </dgm:pt>
    <dgm:pt modelId="{EEA5D253-20B2-4EAB-8C2E-CC239E440741}" type="parTrans" cxnId="{CCD57224-3C21-4CF2-80C9-A86A4E043B2F}">
      <dgm:prSet/>
      <dgm:spPr/>
      <dgm:t>
        <a:bodyPr/>
        <a:lstStyle/>
        <a:p>
          <a:endParaRPr lang="en-US"/>
        </a:p>
      </dgm:t>
    </dgm:pt>
    <dgm:pt modelId="{CD835650-B568-4147-910A-008C172990CF}" type="sibTrans" cxnId="{CCD57224-3C21-4CF2-80C9-A86A4E043B2F}">
      <dgm:prSet/>
      <dgm:spPr/>
      <dgm:t>
        <a:bodyPr/>
        <a:lstStyle/>
        <a:p>
          <a:endParaRPr lang="en-US"/>
        </a:p>
      </dgm:t>
    </dgm:pt>
    <dgm:pt modelId="{F1F35D4F-4033-4E7F-87C6-A58C74DA6171}">
      <dgm:prSet/>
      <dgm:spPr/>
      <dgm:t>
        <a:bodyPr/>
        <a:lstStyle/>
        <a:p>
          <a:r>
            <a:rPr lang="en-US"/>
            <a:t>GH – Geoff Higgins</a:t>
          </a:r>
        </a:p>
      </dgm:t>
    </dgm:pt>
    <dgm:pt modelId="{4442214B-F413-408B-834F-D492E19E07E1}" type="parTrans" cxnId="{648EC34F-C9D4-4877-9B2C-7E48C72A59F5}">
      <dgm:prSet/>
      <dgm:spPr/>
      <dgm:t>
        <a:bodyPr/>
        <a:lstStyle/>
        <a:p>
          <a:endParaRPr lang="en-US"/>
        </a:p>
      </dgm:t>
    </dgm:pt>
    <dgm:pt modelId="{FA666D91-CB26-4480-83D7-DC79EC0D0922}" type="sibTrans" cxnId="{648EC34F-C9D4-4877-9B2C-7E48C72A59F5}">
      <dgm:prSet/>
      <dgm:spPr/>
      <dgm:t>
        <a:bodyPr/>
        <a:lstStyle/>
        <a:p>
          <a:endParaRPr lang="en-US"/>
        </a:p>
      </dgm:t>
    </dgm:pt>
    <dgm:pt modelId="{65B4BD69-6BE2-4F73-99B6-CC435743B30D}">
      <dgm:prSet/>
      <dgm:spPr/>
      <dgm:t>
        <a:bodyPr/>
        <a:lstStyle/>
        <a:p>
          <a:r>
            <a:rPr lang="en-US"/>
            <a:t>C – Centenary</a:t>
          </a:r>
        </a:p>
      </dgm:t>
    </dgm:pt>
    <dgm:pt modelId="{F99E9F43-3A04-461A-9618-DE6B64322DFD}" type="parTrans" cxnId="{146E767C-F4F7-43B9-9969-9837FF02D034}">
      <dgm:prSet/>
      <dgm:spPr/>
      <dgm:t>
        <a:bodyPr/>
        <a:lstStyle/>
        <a:p>
          <a:endParaRPr lang="en-US"/>
        </a:p>
      </dgm:t>
    </dgm:pt>
    <dgm:pt modelId="{7555EB05-B7BD-4675-8CC4-C57E3D0B1251}" type="sibTrans" cxnId="{146E767C-F4F7-43B9-9969-9837FF02D034}">
      <dgm:prSet/>
      <dgm:spPr/>
      <dgm:t>
        <a:bodyPr/>
        <a:lstStyle/>
        <a:p>
          <a:endParaRPr lang="en-US"/>
        </a:p>
      </dgm:t>
    </dgm:pt>
    <dgm:pt modelId="{DAB722CF-9E82-490E-8D74-DE4377C330A6}">
      <dgm:prSet/>
      <dgm:spPr/>
      <dgm:t>
        <a:bodyPr/>
        <a:lstStyle/>
        <a:p>
          <a:r>
            <a:rPr lang="en-US"/>
            <a:t>ST – Science and Technology</a:t>
          </a:r>
        </a:p>
      </dgm:t>
    </dgm:pt>
    <dgm:pt modelId="{2D09CFD7-7492-4E09-A8EA-A82426CCC4DD}" type="parTrans" cxnId="{BC2E8122-9E89-4D6B-9D01-A16B6AB5C5D6}">
      <dgm:prSet/>
      <dgm:spPr/>
      <dgm:t>
        <a:bodyPr/>
        <a:lstStyle/>
        <a:p>
          <a:endParaRPr lang="en-US"/>
        </a:p>
      </dgm:t>
    </dgm:pt>
    <dgm:pt modelId="{94CF8C4E-CBB3-4E1B-B506-113A8D32CA61}" type="sibTrans" cxnId="{BC2E8122-9E89-4D6B-9D01-A16B6AB5C5D6}">
      <dgm:prSet/>
      <dgm:spPr/>
      <dgm:t>
        <a:bodyPr/>
        <a:lstStyle/>
        <a:p>
          <a:endParaRPr lang="en-US"/>
        </a:p>
      </dgm:t>
    </dgm:pt>
    <dgm:pt modelId="{A168FA33-6D61-4916-AF97-D8313279E9B9}">
      <dgm:prSet/>
      <dgm:spPr/>
      <dgm:t>
        <a:bodyPr/>
        <a:lstStyle/>
        <a:p>
          <a:r>
            <a:rPr lang="en-US"/>
            <a:t>AD – Art and Design</a:t>
          </a:r>
        </a:p>
      </dgm:t>
    </dgm:pt>
    <dgm:pt modelId="{107A2FCA-48D4-4AA7-A973-08761F2AD5AD}" type="parTrans" cxnId="{CF0331F4-9E33-4FA8-A36F-47F75220AAA3}">
      <dgm:prSet/>
      <dgm:spPr/>
      <dgm:t>
        <a:bodyPr/>
        <a:lstStyle/>
        <a:p>
          <a:endParaRPr lang="en-US"/>
        </a:p>
      </dgm:t>
    </dgm:pt>
    <dgm:pt modelId="{89C8AEC0-39AB-4A09-B5BD-97A9E4B43840}" type="sibTrans" cxnId="{CF0331F4-9E33-4FA8-A36F-47F75220AAA3}">
      <dgm:prSet/>
      <dgm:spPr/>
      <dgm:t>
        <a:bodyPr/>
        <a:lstStyle/>
        <a:p>
          <a:endParaRPr lang="en-US"/>
        </a:p>
      </dgm:t>
    </dgm:pt>
    <dgm:pt modelId="{DA3936E3-9A02-47A3-8F5A-53EA5FD2DCA3}">
      <dgm:prSet/>
      <dgm:spPr/>
      <dgm:t>
        <a:bodyPr/>
        <a:lstStyle/>
        <a:p>
          <a:r>
            <a:rPr lang="en-US"/>
            <a:t>HE – Higher Education rooms</a:t>
          </a:r>
        </a:p>
      </dgm:t>
    </dgm:pt>
    <dgm:pt modelId="{3894FAC6-61DD-4D94-BDA6-EB9641280AF3}" type="parTrans" cxnId="{BBA858A8-149C-46A7-99B8-A5811ACCB245}">
      <dgm:prSet/>
      <dgm:spPr/>
      <dgm:t>
        <a:bodyPr/>
        <a:lstStyle/>
        <a:p>
          <a:endParaRPr lang="en-US"/>
        </a:p>
      </dgm:t>
    </dgm:pt>
    <dgm:pt modelId="{A83029EC-E581-4382-83BF-5624426F8633}" type="sibTrans" cxnId="{BBA858A8-149C-46A7-99B8-A5811ACCB245}">
      <dgm:prSet/>
      <dgm:spPr/>
      <dgm:t>
        <a:bodyPr/>
        <a:lstStyle/>
        <a:p>
          <a:endParaRPr lang="en-US"/>
        </a:p>
      </dgm:t>
    </dgm:pt>
    <dgm:pt modelId="{6E5A7313-4DEC-4308-B74F-BADDF4769012}">
      <dgm:prSet/>
      <dgm:spPr/>
      <dgm:t>
        <a:bodyPr/>
        <a:lstStyle/>
        <a:p>
          <a:r>
            <a:rPr lang="en-US"/>
            <a:t>IT – IT rooms</a:t>
          </a:r>
        </a:p>
      </dgm:t>
    </dgm:pt>
    <dgm:pt modelId="{C190A3C5-AF9C-4DF0-8AA9-B4882311E370}" type="parTrans" cxnId="{A54E2425-B4A2-4C04-A8A0-97EFC911FCBD}">
      <dgm:prSet/>
      <dgm:spPr/>
      <dgm:t>
        <a:bodyPr/>
        <a:lstStyle/>
        <a:p>
          <a:endParaRPr lang="en-US"/>
        </a:p>
      </dgm:t>
    </dgm:pt>
    <dgm:pt modelId="{682909DA-86F7-4B6B-A7B0-DCF9EA28AC88}" type="sibTrans" cxnId="{A54E2425-B4A2-4C04-A8A0-97EFC911FCBD}">
      <dgm:prSet/>
      <dgm:spPr/>
      <dgm:t>
        <a:bodyPr/>
        <a:lstStyle/>
        <a:p>
          <a:endParaRPr lang="en-US"/>
        </a:p>
      </dgm:t>
    </dgm:pt>
    <dgm:pt modelId="{90219C36-90D0-44CE-A366-9216771B2E15}">
      <dgm:prSet phldr="0"/>
      <dgm:spPr/>
      <dgm:t>
        <a:bodyPr/>
        <a:lstStyle/>
        <a:p>
          <a:pPr rtl="0"/>
          <a:r>
            <a:rPr lang="en-US">
              <a:latin typeface="Calibri"/>
            </a:rPr>
            <a:t>L – Sports rooms</a:t>
          </a:r>
        </a:p>
      </dgm:t>
    </dgm:pt>
    <dgm:pt modelId="{A2DDE719-2301-48D7-BDD6-F6703F9451BE}" type="parTrans" cxnId="{B72C8418-B342-4A42-B428-6C13199C8DDC}">
      <dgm:prSet/>
      <dgm:spPr/>
    </dgm:pt>
    <dgm:pt modelId="{A0FC2F45-6CE6-4F1D-8D03-197D266B68D0}" type="sibTrans" cxnId="{B72C8418-B342-4A42-B428-6C13199C8DDC}">
      <dgm:prSet/>
      <dgm:spPr/>
    </dgm:pt>
    <dgm:pt modelId="{10BDFC27-114A-45B6-B0E6-620AEAB367D1}">
      <dgm:prSet phldr="0"/>
      <dgm:spPr/>
      <dgm:t>
        <a:bodyPr/>
        <a:lstStyle/>
        <a:p>
          <a:pPr rtl="0"/>
          <a:r>
            <a:rPr lang="en-US">
              <a:latin typeface="Calibri"/>
            </a:rPr>
            <a:t>Portakabin – 2 Portakabin buildings outside of the perimeter fence</a:t>
          </a:r>
          <a:endParaRPr lang="en-US"/>
        </a:p>
      </dgm:t>
    </dgm:pt>
    <dgm:pt modelId="{8E0CF2CB-F8BD-4631-87A6-BA6D6DF657DC}" type="parTrans" cxnId="{3CE3767C-AFE3-4944-B255-8C2032AF6191}">
      <dgm:prSet/>
      <dgm:spPr/>
    </dgm:pt>
    <dgm:pt modelId="{27BA0B76-E698-433A-9481-93D88F2BC563}" type="sibTrans" cxnId="{3CE3767C-AFE3-4944-B255-8C2032AF6191}">
      <dgm:prSet/>
      <dgm:spPr/>
    </dgm:pt>
    <dgm:pt modelId="{BF2A11E4-58AD-4FF6-8BFD-76CBA9BF7CF4}" type="pres">
      <dgm:prSet presAssocID="{AA683A39-1ED0-4B1D-BF19-4F15F5693653}" presName="vert0" presStyleCnt="0">
        <dgm:presLayoutVars>
          <dgm:dir/>
          <dgm:animOne val="branch"/>
          <dgm:animLvl val="lvl"/>
        </dgm:presLayoutVars>
      </dgm:prSet>
      <dgm:spPr/>
    </dgm:pt>
    <dgm:pt modelId="{CCC74B9F-D929-4113-9685-4760BD87306F}" type="pres">
      <dgm:prSet presAssocID="{E62EB839-13B3-4AA5-AC05-6C449E311685}" presName="thickLine" presStyleLbl="alignNode1" presStyleIdx="0" presStyleCnt="9"/>
      <dgm:spPr/>
    </dgm:pt>
    <dgm:pt modelId="{CD405305-D396-4BF9-BABE-F2C78C35C49D}" type="pres">
      <dgm:prSet presAssocID="{E62EB839-13B3-4AA5-AC05-6C449E311685}" presName="horz1" presStyleCnt="0"/>
      <dgm:spPr/>
    </dgm:pt>
    <dgm:pt modelId="{3EEA74C5-E00C-4D7E-9239-BCEA85B9CF09}" type="pres">
      <dgm:prSet presAssocID="{E62EB839-13B3-4AA5-AC05-6C449E311685}" presName="tx1" presStyleLbl="revTx" presStyleIdx="0" presStyleCnt="9"/>
      <dgm:spPr/>
    </dgm:pt>
    <dgm:pt modelId="{B70EBD6C-70CC-41AA-A85A-59C4ED2E82FC}" type="pres">
      <dgm:prSet presAssocID="{E62EB839-13B3-4AA5-AC05-6C449E311685}" presName="vert1" presStyleCnt="0"/>
      <dgm:spPr/>
    </dgm:pt>
    <dgm:pt modelId="{927C4704-F142-4024-9E9E-12B2A732B95C}" type="pres">
      <dgm:prSet presAssocID="{F1F35D4F-4033-4E7F-87C6-A58C74DA6171}" presName="thickLine" presStyleLbl="alignNode1" presStyleIdx="1" presStyleCnt="9"/>
      <dgm:spPr/>
    </dgm:pt>
    <dgm:pt modelId="{B5EEFBFF-5315-442E-B634-87886C96BA59}" type="pres">
      <dgm:prSet presAssocID="{F1F35D4F-4033-4E7F-87C6-A58C74DA6171}" presName="horz1" presStyleCnt="0"/>
      <dgm:spPr/>
    </dgm:pt>
    <dgm:pt modelId="{5CD0C677-4A8B-4DC9-8444-6247EF1B8C22}" type="pres">
      <dgm:prSet presAssocID="{F1F35D4F-4033-4E7F-87C6-A58C74DA6171}" presName="tx1" presStyleLbl="revTx" presStyleIdx="1" presStyleCnt="9"/>
      <dgm:spPr/>
    </dgm:pt>
    <dgm:pt modelId="{C058BA95-FC79-4DDD-95D7-FE56B9EDDEA3}" type="pres">
      <dgm:prSet presAssocID="{F1F35D4F-4033-4E7F-87C6-A58C74DA6171}" presName="vert1" presStyleCnt="0"/>
      <dgm:spPr/>
    </dgm:pt>
    <dgm:pt modelId="{4226EF42-94FD-4857-AE5D-67A2273BBFE4}" type="pres">
      <dgm:prSet presAssocID="{65B4BD69-6BE2-4F73-99B6-CC435743B30D}" presName="thickLine" presStyleLbl="alignNode1" presStyleIdx="2" presStyleCnt="9"/>
      <dgm:spPr/>
    </dgm:pt>
    <dgm:pt modelId="{7AF77D67-82B7-4EF5-ABE7-51F7C02EF2C8}" type="pres">
      <dgm:prSet presAssocID="{65B4BD69-6BE2-4F73-99B6-CC435743B30D}" presName="horz1" presStyleCnt="0"/>
      <dgm:spPr/>
    </dgm:pt>
    <dgm:pt modelId="{379520D2-6557-4640-854B-1246C8525B62}" type="pres">
      <dgm:prSet presAssocID="{65B4BD69-6BE2-4F73-99B6-CC435743B30D}" presName="tx1" presStyleLbl="revTx" presStyleIdx="2" presStyleCnt="9"/>
      <dgm:spPr/>
    </dgm:pt>
    <dgm:pt modelId="{D212550C-5D12-42D4-A3A5-6FAC84D36D04}" type="pres">
      <dgm:prSet presAssocID="{65B4BD69-6BE2-4F73-99B6-CC435743B30D}" presName="vert1" presStyleCnt="0"/>
      <dgm:spPr/>
    </dgm:pt>
    <dgm:pt modelId="{2BDFEE57-CD51-4249-A72C-BF436C8FEFF8}" type="pres">
      <dgm:prSet presAssocID="{DAB722CF-9E82-490E-8D74-DE4377C330A6}" presName="thickLine" presStyleLbl="alignNode1" presStyleIdx="3" presStyleCnt="9"/>
      <dgm:spPr/>
    </dgm:pt>
    <dgm:pt modelId="{D31AD4EB-2C49-4F1E-A3C8-DE170F12B86B}" type="pres">
      <dgm:prSet presAssocID="{DAB722CF-9E82-490E-8D74-DE4377C330A6}" presName="horz1" presStyleCnt="0"/>
      <dgm:spPr/>
    </dgm:pt>
    <dgm:pt modelId="{BB442272-4454-4E88-B38A-AE592E32B50E}" type="pres">
      <dgm:prSet presAssocID="{DAB722CF-9E82-490E-8D74-DE4377C330A6}" presName="tx1" presStyleLbl="revTx" presStyleIdx="3" presStyleCnt="9"/>
      <dgm:spPr/>
    </dgm:pt>
    <dgm:pt modelId="{EED4AE5C-B9BE-4247-B375-3AFA710C1444}" type="pres">
      <dgm:prSet presAssocID="{DAB722CF-9E82-490E-8D74-DE4377C330A6}" presName="vert1" presStyleCnt="0"/>
      <dgm:spPr/>
    </dgm:pt>
    <dgm:pt modelId="{FD53FB45-6DCD-4E99-BE3B-8AA119434FAF}" type="pres">
      <dgm:prSet presAssocID="{A168FA33-6D61-4916-AF97-D8313279E9B9}" presName="thickLine" presStyleLbl="alignNode1" presStyleIdx="4" presStyleCnt="9"/>
      <dgm:spPr/>
    </dgm:pt>
    <dgm:pt modelId="{279640E1-D425-4BFD-99E6-51C070CC35C5}" type="pres">
      <dgm:prSet presAssocID="{A168FA33-6D61-4916-AF97-D8313279E9B9}" presName="horz1" presStyleCnt="0"/>
      <dgm:spPr/>
    </dgm:pt>
    <dgm:pt modelId="{BAAE351C-5D1E-454A-8C76-6435BC98C9DE}" type="pres">
      <dgm:prSet presAssocID="{A168FA33-6D61-4916-AF97-D8313279E9B9}" presName="tx1" presStyleLbl="revTx" presStyleIdx="4" presStyleCnt="9"/>
      <dgm:spPr/>
    </dgm:pt>
    <dgm:pt modelId="{A3600FD7-F1FB-4805-AB5D-E2FF578447F6}" type="pres">
      <dgm:prSet presAssocID="{A168FA33-6D61-4916-AF97-D8313279E9B9}" presName="vert1" presStyleCnt="0"/>
      <dgm:spPr/>
    </dgm:pt>
    <dgm:pt modelId="{2E236DE0-F957-4834-87C4-59A90AE5A6D1}" type="pres">
      <dgm:prSet presAssocID="{DA3936E3-9A02-47A3-8F5A-53EA5FD2DCA3}" presName="thickLine" presStyleLbl="alignNode1" presStyleIdx="5" presStyleCnt="9"/>
      <dgm:spPr/>
    </dgm:pt>
    <dgm:pt modelId="{1946344B-EF99-49E6-B43A-645CA327B253}" type="pres">
      <dgm:prSet presAssocID="{DA3936E3-9A02-47A3-8F5A-53EA5FD2DCA3}" presName="horz1" presStyleCnt="0"/>
      <dgm:spPr/>
    </dgm:pt>
    <dgm:pt modelId="{3DB3C9D5-3FAD-469E-A918-F678C05D5156}" type="pres">
      <dgm:prSet presAssocID="{DA3936E3-9A02-47A3-8F5A-53EA5FD2DCA3}" presName="tx1" presStyleLbl="revTx" presStyleIdx="5" presStyleCnt="9"/>
      <dgm:spPr/>
    </dgm:pt>
    <dgm:pt modelId="{DB53E4B3-CA1F-4044-96B4-F5EE313804E7}" type="pres">
      <dgm:prSet presAssocID="{DA3936E3-9A02-47A3-8F5A-53EA5FD2DCA3}" presName="vert1" presStyleCnt="0"/>
      <dgm:spPr/>
    </dgm:pt>
    <dgm:pt modelId="{A8DFB77B-5076-4B2A-A8A8-908A982176FE}" type="pres">
      <dgm:prSet presAssocID="{6E5A7313-4DEC-4308-B74F-BADDF4769012}" presName="thickLine" presStyleLbl="alignNode1" presStyleIdx="6" presStyleCnt="9"/>
      <dgm:spPr/>
    </dgm:pt>
    <dgm:pt modelId="{EBF85686-5429-4ED7-A302-133C49760C3F}" type="pres">
      <dgm:prSet presAssocID="{6E5A7313-4DEC-4308-B74F-BADDF4769012}" presName="horz1" presStyleCnt="0"/>
      <dgm:spPr/>
    </dgm:pt>
    <dgm:pt modelId="{6EA03BC7-E18D-4257-BC2C-9549AAAE89E8}" type="pres">
      <dgm:prSet presAssocID="{6E5A7313-4DEC-4308-B74F-BADDF4769012}" presName="tx1" presStyleLbl="revTx" presStyleIdx="6" presStyleCnt="9"/>
      <dgm:spPr/>
    </dgm:pt>
    <dgm:pt modelId="{AD3C1869-AD95-4B06-A6B5-94A8A9160472}" type="pres">
      <dgm:prSet presAssocID="{6E5A7313-4DEC-4308-B74F-BADDF4769012}" presName="vert1" presStyleCnt="0"/>
      <dgm:spPr/>
    </dgm:pt>
    <dgm:pt modelId="{1E13D99E-B596-4E89-AF6E-19794703E978}" type="pres">
      <dgm:prSet presAssocID="{90219C36-90D0-44CE-A366-9216771B2E15}" presName="thickLine" presStyleLbl="alignNode1" presStyleIdx="7" presStyleCnt="9"/>
      <dgm:spPr/>
    </dgm:pt>
    <dgm:pt modelId="{B511FC93-0349-465E-B97A-0B5E3336A613}" type="pres">
      <dgm:prSet presAssocID="{90219C36-90D0-44CE-A366-9216771B2E15}" presName="horz1" presStyleCnt="0"/>
      <dgm:spPr/>
    </dgm:pt>
    <dgm:pt modelId="{2EBD04D5-65DB-496C-B700-D55BAEBDD95D}" type="pres">
      <dgm:prSet presAssocID="{90219C36-90D0-44CE-A366-9216771B2E15}" presName="tx1" presStyleLbl="revTx" presStyleIdx="7" presStyleCnt="9"/>
      <dgm:spPr/>
    </dgm:pt>
    <dgm:pt modelId="{1B5B9945-1DDD-4228-8141-B2C0CA6AF9BB}" type="pres">
      <dgm:prSet presAssocID="{90219C36-90D0-44CE-A366-9216771B2E15}" presName="vert1" presStyleCnt="0"/>
      <dgm:spPr/>
    </dgm:pt>
    <dgm:pt modelId="{DB8A15AE-F9E9-4804-8BB0-F0E65320FF29}" type="pres">
      <dgm:prSet presAssocID="{10BDFC27-114A-45B6-B0E6-620AEAB367D1}" presName="thickLine" presStyleLbl="alignNode1" presStyleIdx="8" presStyleCnt="9"/>
      <dgm:spPr/>
    </dgm:pt>
    <dgm:pt modelId="{43E6C8E3-90C2-46B1-97B2-13A5957F2496}" type="pres">
      <dgm:prSet presAssocID="{10BDFC27-114A-45B6-B0E6-620AEAB367D1}" presName="horz1" presStyleCnt="0"/>
      <dgm:spPr/>
    </dgm:pt>
    <dgm:pt modelId="{474A3CDA-0901-41C9-B64D-1EEC2B909F64}" type="pres">
      <dgm:prSet presAssocID="{10BDFC27-114A-45B6-B0E6-620AEAB367D1}" presName="tx1" presStyleLbl="revTx" presStyleIdx="8" presStyleCnt="9"/>
      <dgm:spPr/>
    </dgm:pt>
    <dgm:pt modelId="{55E2676C-35DB-4E48-AF19-D27C696BF9E9}" type="pres">
      <dgm:prSet presAssocID="{10BDFC27-114A-45B6-B0E6-620AEAB367D1}" presName="vert1" presStyleCnt="0"/>
      <dgm:spPr/>
    </dgm:pt>
  </dgm:ptLst>
  <dgm:cxnLst>
    <dgm:cxn modelId="{2E266A04-F59E-4E1B-8494-1AA75B165709}" type="presOf" srcId="{AA683A39-1ED0-4B1D-BF19-4F15F5693653}" destId="{BF2A11E4-58AD-4FF6-8BFD-76CBA9BF7CF4}" srcOrd="0" destOrd="0" presId="urn:microsoft.com/office/officeart/2008/layout/LinedList"/>
    <dgm:cxn modelId="{B72C8418-B342-4A42-B428-6C13199C8DDC}" srcId="{AA683A39-1ED0-4B1D-BF19-4F15F5693653}" destId="{90219C36-90D0-44CE-A366-9216771B2E15}" srcOrd="7" destOrd="0" parTransId="{A2DDE719-2301-48D7-BDD6-F6703F9451BE}" sibTransId="{A0FC2F45-6CE6-4F1D-8D03-197D266B68D0}"/>
    <dgm:cxn modelId="{BC2E8122-9E89-4D6B-9D01-A16B6AB5C5D6}" srcId="{AA683A39-1ED0-4B1D-BF19-4F15F5693653}" destId="{DAB722CF-9E82-490E-8D74-DE4377C330A6}" srcOrd="3" destOrd="0" parTransId="{2D09CFD7-7492-4E09-A8EA-A82426CCC4DD}" sibTransId="{94CF8C4E-CBB3-4E1B-B506-113A8D32CA61}"/>
    <dgm:cxn modelId="{CCD57224-3C21-4CF2-80C9-A86A4E043B2F}" srcId="{AA683A39-1ED0-4B1D-BF19-4F15F5693653}" destId="{E62EB839-13B3-4AA5-AC05-6C449E311685}" srcOrd="0" destOrd="0" parTransId="{EEA5D253-20B2-4EAB-8C2E-CC239E440741}" sibTransId="{CD835650-B568-4147-910A-008C172990CF}"/>
    <dgm:cxn modelId="{A54E2425-B4A2-4C04-A8A0-97EFC911FCBD}" srcId="{AA683A39-1ED0-4B1D-BF19-4F15F5693653}" destId="{6E5A7313-4DEC-4308-B74F-BADDF4769012}" srcOrd="6" destOrd="0" parTransId="{C190A3C5-AF9C-4DF0-8AA9-B4882311E370}" sibTransId="{682909DA-86F7-4B6B-A7B0-DCF9EA28AC88}"/>
    <dgm:cxn modelId="{5E91045E-B9AC-4CC9-A75B-6B7C6A7AA18C}" type="presOf" srcId="{90219C36-90D0-44CE-A366-9216771B2E15}" destId="{2EBD04D5-65DB-496C-B700-D55BAEBDD95D}" srcOrd="0" destOrd="0" presId="urn:microsoft.com/office/officeart/2008/layout/LinedList"/>
    <dgm:cxn modelId="{47360242-848A-4432-B128-16162E9F5716}" type="presOf" srcId="{DAB722CF-9E82-490E-8D74-DE4377C330A6}" destId="{BB442272-4454-4E88-B38A-AE592E32B50E}" srcOrd="0" destOrd="0" presId="urn:microsoft.com/office/officeart/2008/layout/LinedList"/>
    <dgm:cxn modelId="{3C62B547-707C-4687-A8C9-FE478EC733DC}" type="presOf" srcId="{10BDFC27-114A-45B6-B0E6-620AEAB367D1}" destId="{474A3CDA-0901-41C9-B64D-1EEC2B909F64}" srcOrd="0" destOrd="0" presId="urn:microsoft.com/office/officeart/2008/layout/LinedList"/>
    <dgm:cxn modelId="{648EC34F-C9D4-4877-9B2C-7E48C72A59F5}" srcId="{AA683A39-1ED0-4B1D-BF19-4F15F5693653}" destId="{F1F35D4F-4033-4E7F-87C6-A58C74DA6171}" srcOrd="1" destOrd="0" parTransId="{4442214B-F413-408B-834F-D492E19E07E1}" sibTransId="{FA666D91-CB26-4480-83D7-DC79EC0D0922}"/>
    <dgm:cxn modelId="{146E767C-F4F7-43B9-9969-9837FF02D034}" srcId="{AA683A39-1ED0-4B1D-BF19-4F15F5693653}" destId="{65B4BD69-6BE2-4F73-99B6-CC435743B30D}" srcOrd="2" destOrd="0" parTransId="{F99E9F43-3A04-461A-9618-DE6B64322DFD}" sibTransId="{7555EB05-B7BD-4675-8CC4-C57E3D0B1251}"/>
    <dgm:cxn modelId="{3CE3767C-AFE3-4944-B255-8C2032AF6191}" srcId="{AA683A39-1ED0-4B1D-BF19-4F15F5693653}" destId="{10BDFC27-114A-45B6-B0E6-620AEAB367D1}" srcOrd="8" destOrd="0" parTransId="{8E0CF2CB-F8BD-4631-87A6-BA6D6DF657DC}" sibTransId="{27BA0B76-E698-433A-9481-93D88F2BC563}"/>
    <dgm:cxn modelId="{189E2096-4F11-48CE-809E-46D5279F3AE0}" type="presOf" srcId="{DA3936E3-9A02-47A3-8F5A-53EA5FD2DCA3}" destId="{3DB3C9D5-3FAD-469E-A918-F678C05D5156}" srcOrd="0" destOrd="0" presId="urn:microsoft.com/office/officeart/2008/layout/LinedList"/>
    <dgm:cxn modelId="{BBA858A8-149C-46A7-99B8-A5811ACCB245}" srcId="{AA683A39-1ED0-4B1D-BF19-4F15F5693653}" destId="{DA3936E3-9A02-47A3-8F5A-53EA5FD2DCA3}" srcOrd="5" destOrd="0" parTransId="{3894FAC6-61DD-4D94-BDA6-EB9641280AF3}" sibTransId="{A83029EC-E581-4382-83BF-5624426F8633}"/>
    <dgm:cxn modelId="{2E10F0AC-8DE5-4587-A9C9-4D3BED5A3E1F}" type="presOf" srcId="{E62EB839-13B3-4AA5-AC05-6C449E311685}" destId="{3EEA74C5-E00C-4D7E-9239-BCEA85B9CF09}" srcOrd="0" destOrd="0" presId="urn:microsoft.com/office/officeart/2008/layout/LinedList"/>
    <dgm:cxn modelId="{84CA2FBF-C735-4A6F-B943-25311E73C6F3}" type="presOf" srcId="{F1F35D4F-4033-4E7F-87C6-A58C74DA6171}" destId="{5CD0C677-4A8B-4DC9-8444-6247EF1B8C22}" srcOrd="0" destOrd="0" presId="urn:microsoft.com/office/officeart/2008/layout/LinedList"/>
    <dgm:cxn modelId="{E5DE9FBF-55F6-4957-9368-6963166D02FA}" type="presOf" srcId="{65B4BD69-6BE2-4F73-99B6-CC435743B30D}" destId="{379520D2-6557-4640-854B-1246C8525B62}" srcOrd="0" destOrd="0" presId="urn:microsoft.com/office/officeart/2008/layout/LinedList"/>
    <dgm:cxn modelId="{ABCBCBD9-0787-44D7-B0D4-197A4687BD59}" type="presOf" srcId="{6E5A7313-4DEC-4308-B74F-BADDF4769012}" destId="{6EA03BC7-E18D-4257-BC2C-9549AAAE89E8}" srcOrd="0" destOrd="0" presId="urn:microsoft.com/office/officeart/2008/layout/LinedList"/>
    <dgm:cxn modelId="{55EE2EE3-99BC-4B74-A683-20EA30A71FD5}" type="presOf" srcId="{A168FA33-6D61-4916-AF97-D8313279E9B9}" destId="{BAAE351C-5D1E-454A-8C76-6435BC98C9DE}" srcOrd="0" destOrd="0" presId="urn:microsoft.com/office/officeart/2008/layout/LinedList"/>
    <dgm:cxn modelId="{CF0331F4-9E33-4FA8-A36F-47F75220AAA3}" srcId="{AA683A39-1ED0-4B1D-BF19-4F15F5693653}" destId="{A168FA33-6D61-4916-AF97-D8313279E9B9}" srcOrd="4" destOrd="0" parTransId="{107A2FCA-48D4-4AA7-A973-08761F2AD5AD}" sibTransId="{89C8AEC0-39AB-4A09-B5BD-97A9E4B43840}"/>
    <dgm:cxn modelId="{FFBB0B5A-86E1-4659-9212-18F592B0B43B}" type="presParOf" srcId="{BF2A11E4-58AD-4FF6-8BFD-76CBA9BF7CF4}" destId="{CCC74B9F-D929-4113-9685-4760BD87306F}" srcOrd="0" destOrd="0" presId="urn:microsoft.com/office/officeart/2008/layout/LinedList"/>
    <dgm:cxn modelId="{7A7DECAF-6727-4F38-931F-3A7A6FA840A6}" type="presParOf" srcId="{BF2A11E4-58AD-4FF6-8BFD-76CBA9BF7CF4}" destId="{CD405305-D396-4BF9-BABE-F2C78C35C49D}" srcOrd="1" destOrd="0" presId="urn:microsoft.com/office/officeart/2008/layout/LinedList"/>
    <dgm:cxn modelId="{DD93B15E-51FB-4DBB-9D39-BC8E37DE8AB2}" type="presParOf" srcId="{CD405305-D396-4BF9-BABE-F2C78C35C49D}" destId="{3EEA74C5-E00C-4D7E-9239-BCEA85B9CF09}" srcOrd="0" destOrd="0" presId="urn:microsoft.com/office/officeart/2008/layout/LinedList"/>
    <dgm:cxn modelId="{A6348D65-9EBD-49EC-B03B-4C1A28A71364}" type="presParOf" srcId="{CD405305-D396-4BF9-BABE-F2C78C35C49D}" destId="{B70EBD6C-70CC-41AA-A85A-59C4ED2E82FC}" srcOrd="1" destOrd="0" presId="urn:microsoft.com/office/officeart/2008/layout/LinedList"/>
    <dgm:cxn modelId="{47A0388D-9C57-4EA1-AA93-FC00242F4823}" type="presParOf" srcId="{BF2A11E4-58AD-4FF6-8BFD-76CBA9BF7CF4}" destId="{927C4704-F142-4024-9E9E-12B2A732B95C}" srcOrd="2" destOrd="0" presId="urn:microsoft.com/office/officeart/2008/layout/LinedList"/>
    <dgm:cxn modelId="{85C7BBD5-FFB7-4485-A09D-995EC0FBCAA9}" type="presParOf" srcId="{BF2A11E4-58AD-4FF6-8BFD-76CBA9BF7CF4}" destId="{B5EEFBFF-5315-442E-B634-87886C96BA59}" srcOrd="3" destOrd="0" presId="urn:microsoft.com/office/officeart/2008/layout/LinedList"/>
    <dgm:cxn modelId="{B65004AF-BF66-408A-B45C-29A4B9B100C3}" type="presParOf" srcId="{B5EEFBFF-5315-442E-B634-87886C96BA59}" destId="{5CD0C677-4A8B-4DC9-8444-6247EF1B8C22}" srcOrd="0" destOrd="0" presId="urn:microsoft.com/office/officeart/2008/layout/LinedList"/>
    <dgm:cxn modelId="{6A60EBF5-FE6C-4023-A92C-4FD510EFAA77}" type="presParOf" srcId="{B5EEFBFF-5315-442E-B634-87886C96BA59}" destId="{C058BA95-FC79-4DDD-95D7-FE56B9EDDEA3}" srcOrd="1" destOrd="0" presId="urn:microsoft.com/office/officeart/2008/layout/LinedList"/>
    <dgm:cxn modelId="{940C61BC-A2B2-4BDC-A5AA-2C501977D9B9}" type="presParOf" srcId="{BF2A11E4-58AD-4FF6-8BFD-76CBA9BF7CF4}" destId="{4226EF42-94FD-4857-AE5D-67A2273BBFE4}" srcOrd="4" destOrd="0" presId="urn:microsoft.com/office/officeart/2008/layout/LinedList"/>
    <dgm:cxn modelId="{A925AE04-359D-429B-AE31-D56E2D4882C0}" type="presParOf" srcId="{BF2A11E4-58AD-4FF6-8BFD-76CBA9BF7CF4}" destId="{7AF77D67-82B7-4EF5-ABE7-51F7C02EF2C8}" srcOrd="5" destOrd="0" presId="urn:microsoft.com/office/officeart/2008/layout/LinedList"/>
    <dgm:cxn modelId="{75CC09F7-FF63-436F-9AA0-44227AEA05A5}" type="presParOf" srcId="{7AF77D67-82B7-4EF5-ABE7-51F7C02EF2C8}" destId="{379520D2-6557-4640-854B-1246C8525B62}" srcOrd="0" destOrd="0" presId="urn:microsoft.com/office/officeart/2008/layout/LinedList"/>
    <dgm:cxn modelId="{19D3B11D-4F53-4D9D-B70C-DF06858AA326}" type="presParOf" srcId="{7AF77D67-82B7-4EF5-ABE7-51F7C02EF2C8}" destId="{D212550C-5D12-42D4-A3A5-6FAC84D36D04}" srcOrd="1" destOrd="0" presId="urn:microsoft.com/office/officeart/2008/layout/LinedList"/>
    <dgm:cxn modelId="{9CD705F5-90F5-4486-8C8D-7CA82EB4E3C7}" type="presParOf" srcId="{BF2A11E4-58AD-4FF6-8BFD-76CBA9BF7CF4}" destId="{2BDFEE57-CD51-4249-A72C-BF436C8FEFF8}" srcOrd="6" destOrd="0" presId="urn:microsoft.com/office/officeart/2008/layout/LinedList"/>
    <dgm:cxn modelId="{B4B88777-33E7-4DC9-BA60-138B9E5FBAD4}" type="presParOf" srcId="{BF2A11E4-58AD-4FF6-8BFD-76CBA9BF7CF4}" destId="{D31AD4EB-2C49-4F1E-A3C8-DE170F12B86B}" srcOrd="7" destOrd="0" presId="urn:microsoft.com/office/officeart/2008/layout/LinedList"/>
    <dgm:cxn modelId="{1AF92DA6-04A8-4D61-806D-E2BD8EC6B510}" type="presParOf" srcId="{D31AD4EB-2C49-4F1E-A3C8-DE170F12B86B}" destId="{BB442272-4454-4E88-B38A-AE592E32B50E}" srcOrd="0" destOrd="0" presId="urn:microsoft.com/office/officeart/2008/layout/LinedList"/>
    <dgm:cxn modelId="{61AD008F-D977-47FD-B9AC-9615BD4E1717}" type="presParOf" srcId="{D31AD4EB-2C49-4F1E-A3C8-DE170F12B86B}" destId="{EED4AE5C-B9BE-4247-B375-3AFA710C1444}" srcOrd="1" destOrd="0" presId="urn:microsoft.com/office/officeart/2008/layout/LinedList"/>
    <dgm:cxn modelId="{0D25ED78-0F1E-469D-ADCB-E61B845FE6DD}" type="presParOf" srcId="{BF2A11E4-58AD-4FF6-8BFD-76CBA9BF7CF4}" destId="{FD53FB45-6DCD-4E99-BE3B-8AA119434FAF}" srcOrd="8" destOrd="0" presId="urn:microsoft.com/office/officeart/2008/layout/LinedList"/>
    <dgm:cxn modelId="{3A697DA7-D778-47C8-A02D-495728F85FA4}" type="presParOf" srcId="{BF2A11E4-58AD-4FF6-8BFD-76CBA9BF7CF4}" destId="{279640E1-D425-4BFD-99E6-51C070CC35C5}" srcOrd="9" destOrd="0" presId="urn:microsoft.com/office/officeart/2008/layout/LinedList"/>
    <dgm:cxn modelId="{DA917970-4CDA-4AA2-9CC3-5D11C84D19C3}" type="presParOf" srcId="{279640E1-D425-4BFD-99E6-51C070CC35C5}" destId="{BAAE351C-5D1E-454A-8C76-6435BC98C9DE}" srcOrd="0" destOrd="0" presId="urn:microsoft.com/office/officeart/2008/layout/LinedList"/>
    <dgm:cxn modelId="{57DE3FDD-A09F-4E9B-BC48-2C43DB3956DF}" type="presParOf" srcId="{279640E1-D425-4BFD-99E6-51C070CC35C5}" destId="{A3600FD7-F1FB-4805-AB5D-E2FF578447F6}" srcOrd="1" destOrd="0" presId="urn:microsoft.com/office/officeart/2008/layout/LinedList"/>
    <dgm:cxn modelId="{66E5572C-645F-4BBB-87BB-ACC379677B23}" type="presParOf" srcId="{BF2A11E4-58AD-4FF6-8BFD-76CBA9BF7CF4}" destId="{2E236DE0-F957-4834-87C4-59A90AE5A6D1}" srcOrd="10" destOrd="0" presId="urn:microsoft.com/office/officeart/2008/layout/LinedList"/>
    <dgm:cxn modelId="{923DC9EC-87CF-484F-8D72-F3323FE99B37}" type="presParOf" srcId="{BF2A11E4-58AD-4FF6-8BFD-76CBA9BF7CF4}" destId="{1946344B-EF99-49E6-B43A-645CA327B253}" srcOrd="11" destOrd="0" presId="urn:microsoft.com/office/officeart/2008/layout/LinedList"/>
    <dgm:cxn modelId="{75D89E1B-B905-4ECF-86E6-3ABC10E2CC0B}" type="presParOf" srcId="{1946344B-EF99-49E6-B43A-645CA327B253}" destId="{3DB3C9D5-3FAD-469E-A918-F678C05D5156}" srcOrd="0" destOrd="0" presId="urn:microsoft.com/office/officeart/2008/layout/LinedList"/>
    <dgm:cxn modelId="{08527EAC-F66D-4F0C-8663-8DA7E5C59F5D}" type="presParOf" srcId="{1946344B-EF99-49E6-B43A-645CA327B253}" destId="{DB53E4B3-CA1F-4044-96B4-F5EE313804E7}" srcOrd="1" destOrd="0" presId="urn:microsoft.com/office/officeart/2008/layout/LinedList"/>
    <dgm:cxn modelId="{6DFE2F6B-BCE3-4C2E-9245-66C4BA61B35F}" type="presParOf" srcId="{BF2A11E4-58AD-4FF6-8BFD-76CBA9BF7CF4}" destId="{A8DFB77B-5076-4B2A-A8A8-908A982176FE}" srcOrd="12" destOrd="0" presId="urn:microsoft.com/office/officeart/2008/layout/LinedList"/>
    <dgm:cxn modelId="{5CE5953F-EDC3-43C9-B0E6-D7471885E5F5}" type="presParOf" srcId="{BF2A11E4-58AD-4FF6-8BFD-76CBA9BF7CF4}" destId="{EBF85686-5429-4ED7-A302-133C49760C3F}" srcOrd="13" destOrd="0" presId="urn:microsoft.com/office/officeart/2008/layout/LinedList"/>
    <dgm:cxn modelId="{0635F7A8-3920-47C5-9F31-AC7D65CEBFA4}" type="presParOf" srcId="{EBF85686-5429-4ED7-A302-133C49760C3F}" destId="{6EA03BC7-E18D-4257-BC2C-9549AAAE89E8}" srcOrd="0" destOrd="0" presId="urn:microsoft.com/office/officeart/2008/layout/LinedList"/>
    <dgm:cxn modelId="{8829C1DA-694C-437D-AA3A-D8976EF0E4A1}" type="presParOf" srcId="{EBF85686-5429-4ED7-A302-133C49760C3F}" destId="{AD3C1869-AD95-4B06-A6B5-94A8A9160472}" srcOrd="1" destOrd="0" presId="urn:microsoft.com/office/officeart/2008/layout/LinedList"/>
    <dgm:cxn modelId="{26479FCA-FAB7-4742-9818-E116F0FBDD63}" type="presParOf" srcId="{BF2A11E4-58AD-4FF6-8BFD-76CBA9BF7CF4}" destId="{1E13D99E-B596-4E89-AF6E-19794703E978}" srcOrd="14" destOrd="0" presId="urn:microsoft.com/office/officeart/2008/layout/LinedList"/>
    <dgm:cxn modelId="{6555F243-0CEC-4CC0-BB55-C2B906A39A54}" type="presParOf" srcId="{BF2A11E4-58AD-4FF6-8BFD-76CBA9BF7CF4}" destId="{B511FC93-0349-465E-B97A-0B5E3336A613}" srcOrd="15" destOrd="0" presId="urn:microsoft.com/office/officeart/2008/layout/LinedList"/>
    <dgm:cxn modelId="{5FCED6D8-C14A-4C3C-944C-FE36CA9442C1}" type="presParOf" srcId="{B511FC93-0349-465E-B97A-0B5E3336A613}" destId="{2EBD04D5-65DB-496C-B700-D55BAEBDD95D}" srcOrd="0" destOrd="0" presId="urn:microsoft.com/office/officeart/2008/layout/LinedList"/>
    <dgm:cxn modelId="{6390FDB4-D3AB-439B-A3FF-09639EAFD585}" type="presParOf" srcId="{B511FC93-0349-465E-B97A-0B5E3336A613}" destId="{1B5B9945-1DDD-4228-8141-B2C0CA6AF9BB}" srcOrd="1" destOrd="0" presId="urn:microsoft.com/office/officeart/2008/layout/LinedList"/>
    <dgm:cxn modelId="{3927F45F-F4E3-4CE1-AEAA-CA4786653BEF}" type="presParOf" srcId="{BF2A11E4-58AD-4FF6-8BFD-76CBA9BF7CF4}" destId="{DB8A15AE-F9E9-4804-8BB0-F0E65320FF29}" srcOrd="16" destOrd="0" presId="urn:microsoft.com/office/officeart/2008/layout/LinedList"/>
    <dgm:cxn modelId="{0C28A43A-9CBF-4E1C-A763-FB126AFF3F23}" type="presParOf" srcId="{BF2A11E4-58AD-4FF6-8BFD-76CBA9BF7CF4}" destId="{43E6C8E3-90C2-46B1-97B2-13A5957F2496}" srcOrd="17" destOrd="0" presId="urn:microsoft.com/office/officeart/2008/layout/LinedList"/>
    <dgm:cxn modelId="{528D77E5-9844-46E1-BFAB-F4A9C386B138}" type="presParOf" srcId="{43E6C8E3-90C2-46B1-97B2-13A5957F2496}" destId="{474A3CDA-0901-41C9-B64D-1EEC2B909F64}" srcOrd="0" destOrd="0" presId="urn:microsoft.com/office/officeart/2008/layout/LinedList"/>
    <dgm:cxn modelId="{9564E309-D9AC-4104-8E83-17A1774C37FC}" type="presParOf" srcId="{43E6C8E3-90C2-46B1-97B2-13A5957F2496}" destId="{55E2676C-35DB-4E48-AF19-D27C696BF9E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66CD3-B763-441D-8A72-9842E957CFBC}">
      <dsp:nvSpPr>
        <dsp:cNvPr id="0" name=""/>
        <dsp:cNvSpPr/>
      </dsp:nvSpPr>
      <dsp:spPr>
        <a:xfrm>
          <a:off x="873438" y="421521"/>
          <a:ext cx="724570" cy="7245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2B3A70-DCF8-4B1D-9AD9-CEB3F2C3AB65}">
      <dsp:nvSpPr>
        <dsp:cNvPr id="0" name=""/>
        <dsp:cNvSpPr/>
      </dsp:nvSpPr>
      <dsp:spPr>
        <a:xfrm>
          <a:off x="430645" y="1417649"/>
          <a:ext cx="1610156" cy="644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a:t>College Information</a:t>
          </a:r>
        </a:p>
      </dsp:txBody>
      <dsp:txXfrm>
        <a:off x="430645" y="1417649"/>
        <a:ext cx="1610156" cy="644062"/>
      </dsp:txXfrm>
    </dsp:sp>
    <dsp:sp modelId="{D76CF2A6-9885-4D74-A281-F4F22C26A6D7}">
      <dsp:nvSpPr>
        <dsp:cNvPr id="0" name=""/>
        <dsp:cNvSpPr/>
      </dsp:nvSpPr>
      <dsp:spPr>
        <a:xfrm>
          <a:off x="2765372" y="421521"/>
          <a:ext cx="724570" cy="7245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E3AB2C0-91B2-48BF-A85F-597B531F6B63}">
      <dsp:nvSpPr>
        <dsp:cNvPr id="0" name=""/>
        <dsp:cNvSpPr/>
      </dsp:nvSpPr>
      <dsp:spPr>
        <a:xfrm>
          <a:off x="2322579" y="1417649"/>
          <a:ext cx="1610156" cy="644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a:t>Using College IT Systems</a:t>
          </a:r>
        </a:p>
      </dsp:txBody>
      <dsp:txXfrm>
        <a:off x="2322579" y="1417649"/>
        <a:ext cx="1610156" cy="644062"/>
      </dsp:txXfrm>
    </dsp:sp>
    <dsp:sp modelId="{A014803E-AD9E-4B44-9C79-211F071723CF}">
      <dsp:nvSpPr>
        <dsp:cNvPr id="0" name=""/>
        <dsp:cNvSpPr/>
      </dsp:nvSpPr>
      <dsp:spPr>
        <a:xfrm>
          <a:off x="4657305" y="421521"/>
          <a:ext cx="724570" cy="7245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861CCD0-742A-4BED-A6E1-C0BCE48B341D}">
      <dsp:nvSpPr>
        <dsp:cNvPr id="0" name=""/>
        <dsp:cNvSpPr/>
      </dsp:nvSpPr>
      <dsp:spPr>
        <a:xfrm>
          <a:off x="4214512" y="1417649"/>
          <a:ext cx="1610156" cy="644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a:t>Using Library Learning Resources</a:t>
          </a:r>
        </a:p>
      </dsp:txBody>
      <dsp:txXfrm>
        <a:off x="4214512" y="1417649"/>
        <a:ext cx="1610156" cy="644062"/>
      </dsp:txXfrm>
    </dsp:sp>
    <dsp:sp modelId="{D3B0ADC7-6610-4D2A-B603-A6FDC4243D93}">
      <dsp:nvSpPr>
        <dsp:cNvPr id="0" name=""/>
        <dsp:cNvSpPr/>
      </dsp:nvSpPr>
      <dsp:spPr>
        <a:xfrm>
          <a:off x="6549239" y="421521"/>
          <a:ext cx="724570" cy="72457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4B0E4CB-5203-40A7-8CC6-D748D7365B96}">
      <dsp:nvSpPr>
        <dsp:cNvPr id="0" name=""/>
        <dsp:cNvSpPr/>
      </dsp:nvSpPr>
      <dsp:spPr>
        <a:xfrm>
          <a:off x="6106446" y="1417649"/>
          <a:ext cx="1610156" cy="644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a:t>Using Print Services</a:t>
          </a:r>
        </a:p>
      </dsp:txBody>
      <dsp:txXfrm>
        <a:off x="6106446" y="1417649"/>
        <a:ext cx="1610156" cy="644062"/>
      </dsp:txXfrm>
    </dsp:sp>
    <dsp:sp modelId="{9B56D7DD-1518-4BD0-B220-243D5B779B12}">
      <dsp:nvSpPr>
        <dsp:cNvPr id="0" name=""/>
        <dsp:cNvSpPr/>
      </dsp:nvSpPr>
      <dsp:spPr>
        <a:xfrm>
          <a:off x="2765372" y="2464251"/>
          <a:ext cx="724570" cy="72457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86BFABA-1FAB-443A-821D-37CD510D63CA}">
      <dsp:nvSpPr>
        <dsp:cNvPr id="0" name=""/>
        <dsp:cNvSpPr/>
      </dsp:nvSpPr>
      <dsp:spPr>
        <a:xfrm>
          <a:off x="2322579" y="3460379"/>
          <a:ext cx="1610156" cy="644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a:t>Next Steps for Students</a:t>
          </a:r>
        </a:p>
      </dsp:txBody>
      <dsp:txXfrm>
        <a:off x="2322579" y="3460379"/>
        <a:ext cx="1610156" cy="644062"/>
      </dsp:txXfrm>
    </dsp:sp>
    <dsp:sp modelId="{0F54AB1C-D869-4D02-8230-111E513AD4E1}">
      <dsp:nvSpPr>
        <dsp:cNvPr id="0" name=""/>
        <dsp:cNvSpPr/>
      </dsp:nvSpPr>
      <dsp:spPr>
        <a:xfrm>
          <a:off x="4657305" y="2464251"/>
          <a:ext cx="724570" cy="72457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19A55EC-4C2E-43C0-97B3-0A69A796A433}">
      <dsp:nvSpPr>
        <dsp:cNvPr id="0" name=""/>
        <dsp:cNvSpPr/>
      </dsp:nvSpPr>
      <dsp:spPr>
        <a:xfrm>
          <a:off x="4214512" y="3460379"/>
          <a:ext cx="1610156" cy="644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a:t>Final Reminders</a:t>
          </a:r>
        </a:p>
      </dsp:txBody>
      <dsp:txXfrm>
        <a:off x="4214512" y="3460379"/>
        <a:ext cx="1610156" cy="6440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C74B9F-D929-4113-9685-4760BD87306F}">
      <dsp:nvSpPr>
        <dsp:cNvPr id="0" name=""/>
        <dsp:cNvSpPr/>
      </dsp:nvSpPr>
      <dsp:spPr>
        <a:xfrm>
          <a:off x="0" y="657"/>
          <a:ext cx="4574821"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EA74C5-E00C-4D7E-9239-BCEA85B9CF09}">
      <dsp:nvSpPr>
        <dsp:cNvPr id="0" name=""/>
        <dsp:cNvSpPr/>
      </dsp:nvSpPr>
      <dsp:spPr>
        <a:xfrm>
          <a:off x="0" y="657"/>
          <a:ext cx="4574821" cy="598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MB – Main Building</a:t>
          </a:r>
        </a:p>
      </dsp:txBody>
      <dsp:txXfrm>
        <a:off x="0" y="657"/>
        <a:ext cx="4574821" cy="598380"/>
      </dsp:txXfrm>
    </dsp:sp>
    <dsp:sp modelId="{927C4704-F142-4024-9E9E-12B2A732B95C}">
      <dsp:nvSpPr>
        <dsp:cNvPr id="0" name=""/>
        <dsp:cNvSpPr/>
      </dsp:nvSpPr>
      <dsp:spPr>
        <a:xfrm>
          <a:off x="0" y="599038"/>
          <a:ext cx="4574821"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D0C677-4A8B-4DC9-8444-6247EF1B8C22}">
      <dsp:nvSpPr>
        <dsp:cNvPr id="0" name=""/>
        <dsp:cNvSpPr/>
      </dsp:nvSpPr>
      <dsp:spPr>
        <a:xfrm>
          <a:off x="0" y="599038"/>
          <a:ext cx="4574821" cy="598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GH – Geoff Higgins</a:t>
          </a:r>
        </a:p>
      </dsp:txBody>
      <dsp:txXfrm>
        <a:off x="0" y="599038"/>
        <a:ext cx="4574821" cy="598380"/>
      </dsp:txXfrm>
    </dsp:sp>
    <dsp:sp modelId="{4226EF42-94FD-4857-AE5D-67A2273BBFE4}">
      <dsp:nvSpPr>
        <dsp:cNvPr id="0" name=""/>
        <dsp:cNvSpPr/>
      </dsp:nvSpPr>
      <dsp:spPr>
        <a:xfrm>
          <a:off x="0" y="1197418"/>
          <a:ext cx="4574821"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9520D2-6557-4640-854B-1246C8525B62}">
      <dsp:nvSpPr>
        <dsp:cNvPr id="0" name=""/>
        <dsp:cNvSpPr/>
      </dsp:nvSpPr>
      <dsp:spPr>
        <a:xfrm>
          <a:off x="0" y="1197418"/>
          <a:ext cx="4574821" cy="598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C – Centenary</a:t>
          </a:r>
        </a:p>
      </dsp:txBody>
      <dsp:txXfrm>
        <a:off x="0" y="1197418"/>
        <a:ext cx="4574821" cy="598380"/>
      </dsp:txXfrm>
    </dsp:sp>
    <dsp:sp modelId="{2BDFEE57-CD51-4249-A72C-BF436C8FEFF8}">
      <dsp:nvSpPr>
        <dsp:cNvPr id="0" name=""/>
        <dsp:cNvSpPr/>
      </dsp:nvSpPr>
      <dsp:spPr>
        <a:xfrm>
          <a:off x="0" y="1795799"/>
          <a:ext cx="4574821"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442272-4454-4E88-B38A-AE592E32B50E}">
      <dsp:nvSpPr>
        <dsp:cNvPr id="0" name=""/>
        <dsp:cNvSpPr/>
      </dsp:nvSpPr>
      <dsp:spPr>
        <a:xfrm>
          <a:off x="0" y="1795799"/>
          <a:ext cx="4574821" cy="598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ST – Science and Technology</a:t>
          </a:r>
        </a:p>
      </dsp:txBody>
      <dsp:txXfrm>
        <a:off x="0" y="1795799"/>
        <a:ext cx="4574821" cy="598380"/>
      </dsp:txXfrm>
    </dsp:sp>
    <dsp:sp modelId="{FD53FB45-6DCD-4E99-BE3B-8AA119434FAF}">
      <dsp:nvSpPr>
        <dsp:cNvPr id="0" name=""/>
        <dsp:cNvSpPr/>
      </dsp:nvSpPr>
      <dsp:spPr>
        <a:xfrm>
          <a:off x="0" y="2394179"/>
          <a:ext cx="4574821"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AE351C-5D1E-454A-8C76-6435BC98C9DE}">
      <dsp:nvSpPr>
        <dsp:cNvPr id="0" name=""/>
        <dsp:cNvSpPr/>
      </dsp:nvSpPr>
      <dsp:spPr>
        <a:xfrm>
          <a:off x="0" y="2394179"/>
          <a:ext cx="4574821" cy="598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AD – Art and Design</a:t>
          </a:r>
        </a:p>
      </dsp:txBody>
      <dsp:txXfrm>
        <a:off x="0" y="2394179"/>
        <a:ext cx="4574821" cy="598380"/>
      </dsp:txXfrm>
    </dsp:sp>
    <dsp:sp modelId="{2E236DE0-F957-4834-87C4-59A90AE5A6D1}">
      <dsp:nvSpPr>
        <dsp:cNvPr id="0" name=""/>
        <dsp:cNvSpPr/>
      </dsp:nvSpPr>
      <dsp:spPr>
        <a:xfrm>
          <a:off x="0" y="2992560"/>
          <a:ext cx="4574821"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B3C9D5-3FAD-469E-A918-F678C05D5156}">
      <dsp:nvSpPr>
        <dsp:cNvPr id="0" name=""/>
        <dsp:cNvSpPr/>
      </dsp:nvSpPr>
      <dsp:spPr>
        <a:xfrm>
          <a:off x="0" y="2992560"/>
          <a:ext cx="4574821" cy="598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HE – Higher Education rooms</a:t>
          </a:r>
        </a:p>
      </dsp:txBody>
      <dsp:txXfrm>
        <a:off x="0" y="2992560"/>
        <a:ext cx="4574821" cy="598380"/>
      </dsp:txXfrm>
    </dsp:sp>
    <dsp:sp modelId="{A8DFB77B-5076-4B2A-A8A8-908A982176FE}">
      <dsp:nvSpPr>
        <dsp:cNvPr id="0" name=""/>
        <dsp:cNvSpPr/>
      </dsp:nvSpPr>
      <dsp:spPr>
        <a:xfrm>
          <a:off x="0" y="3590940"/>
          <a:ext cx="4574821"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A03BC7-E18D-4257-BC2C-9549AAAE89E8}">
      <dsp:nvSpPr>
        <dsp:cNvPr id="0" name=""/>
        <dsp:cNvSpPr/>
      </dsp:nvSpPr>
      <dsp:spPr>
        <a:xfrm>
          <a:off x="0" y="3590940"/>
          <a:ext cx="4574821" cy="598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IT – IT rooms</a:t>
          </a:r>
        </a:p>
      </dsp:txBody>
      <dsp:txXfrm>
        <a:off x="0" y="3590940"/>
        <a:ext cx="4574821" cy="598380"/>
      </dsp:txXfrm>
    </dsp:sp>
    <dsp:sp modelId="{1E13D99E-B596-4E89-AF6E-19794703E978}">
      <dsp:nvSpPr>
        <dsp:cNvPr id="0" name=""/>
        <dsp:cNvSpPr/>
      </dsp:nvSpPr>
      <dsp:spPr>
        <a:xfrm>
          <a:off x="0" y="4189321"/>
          <a:ext cx="4574821"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BD04D5-65DB-496C-B700-D55BAEBDD95D}">
      <dsp:nvSpPr>
        <dsp:cNvPr id="0" name=""/>
        <dsp:cNvSpPr/>
      </dsp:nvSpPr>
      <dsp:spPr>
        <a:xfrm>
          <a:off x="0" y="4189321"/>
          <a:ext cx="4574821" cy="598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kern="1200">
              <a:latin typeface="Calibri"/>
            </a:rPr>
            <a:t>L – Sports rooms</a:t>
          </a:r>
        </a:p>
      </dsp:txBody>
      <dsp:txXfrm>
        <a:off x="0" y="4189321"/>
        <a:ext cx="4574821" cy="598380"/>
      </dsp:txXfrm>
    </dsp:sp>
    <dsp:sp modelId="{DB8A15AE-F9E9-4804-8BB0-F0E65320FF29}">
      <dsp:nvSpPr>
        <dsp:cNvPr id="0" name=""/>
        <dsp:cNvSpPr/>
      </dsp:nvSpPr>
      <dsp:spPr>
        <a:xfrm>
          <a:off x="0" y="4787701"/>
          <a:ext cx="4574821"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4A3CDA-0901-41C9-B64D-1EEC2B909F64}">
      <dsp:nvSpPr>
        <dsp:cNvPr id="0" name=""/>
        <dsp:cNvSpPr/>
      </dsp:nvSpPr>
      <dsp:spPr>
        <a:xfrm>
          <a:off x="0" y="4787701"/>
          <a:ext cx="4574821" cy="598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kern="1200">
              <a:latin typeface="Calibri"/>
            </a:rPr>
            <a:t>Portakabin – 2 Portakabin buildings outside of the perimeter fence</a:t>
          </a:r>
          <a:endParaRPr lang="en-US" sz="1600" kern="1200"/>
        </a:p>
      </dsp:txBody>
      <dsp:txXfrm>
        <a:off x="0" y="4787701"/>
        <a:ext cx="4574821" cy="59838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161A0D2C-23A6-4CF4-AE66-6F6B2CF26AD5}" type="datetimeFigureOut">
              <a:rPr lang="en-GB" smtClean="0"/>
              <a:t>06/09/2022</a:t>
            </a:fld>
            <a:endParaRPr lang="en-GB"/>
          </a:p>
        </p:txBody>
      </p:sp>
      <p:sp>
        <p:nvSpPr>
          <p:cNvPr id="4" name="Footer Placeholder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A03739D1-2D59-438C-B883-2405FB936144}" type="slidenum">
              <a:rPr lang="en-GB" smtClean="0"/>
              <a:t>‹#›</a:t>
            </a:fld>
            <a:endParaRPr lang="en-GB"/>
          </a:p>
        </p:txBody>
      </p:sp>
    </p:spTree>
    <p:extLst>
      <p:ext uri="{BB962C8B-B14F-4D97-AF65-F5344CB8AC3E}">
        <p14:creationId xmlns:p14="http://schemas.microsoft.com/office/powerpoint/2010/main" val="3923261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95514CB4-498E-4A56-BDCB-1CE9E4BD97F1}" type="datetimeFigureOut">
              <a:rPr lang="en-GB" smtClean="0"/>
              <a:t>06/09/2022</a:t>
            </a:fld>
            <a:endParaRPr lang="en-GB"/>
          </a:p>
        </p:txBody>
      </p:sp>
      <p:sp>
        <p:nvSpPr>
          <p:cNvPr id="4" name="Slide Image Placeholder 3"/>
          <p:cNvSpPr>
            <a:spLocks noGrp="1" noRot="1" noChangeAspect="1"/>
          </p:cNvSpPr>
          <p:nvPr>
            <p:ph type="sldImg" idx="2"/>
          </p:nvPr>
        </p:nvSpPr>
        <p:spPr>
          <a:xfrm>
            <a:off x="1166813" y="1241425"/>
            <a:ext cx="4465637"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5A9E3910-79C8-4CA0-9ECC-9014E7FC39BB}" type="slidenum">
              <a:rPr lang="en-GB" smtClean="0"/>
              <a:t>‹#›</a:t>
            </a:fld>
            <a:endParaRPr lang="en-GB"/>
          </a:p>
        </p:txBody>
      </p:sp>
    </p:spTree>
    <p:extLst>
      <p:ext uri="{BB962C8B-B14F-4D97-AF65-F5344CB8AC3E}">
        <p14:creationId xmlns:p14="http://schemas.microsoft.com/office/powerpoint/2010/main" val="1549716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asfc.ac.uk"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Complete</a:t>
            </a:r>
            <a:r>
              <a:rPr lang="en-GB" baseline="0"/>
              <a:t> register and </a:t>
            </a:r>
            <a:r>
              <a:rPr lang="en-GB"/>
              <a:t>return to Reception at the end of the session</a:t>
            </a:r>
            <a:endParaRPr lang="en-GB" baseline="0"/>
          </a:p>
          <a:p>
            <a:endParaRPr lang="en-GB">
              <a:ea typeface="Calibri"/>
              <a:cs typeface="Calibri"/>
            </a:endParaRPr>
          </a:p>
        </p:txBody>
      </p:sp>
      <p:sp>
        <p:nvSpPr>
          <p:cNvPr id="4" name="Slide Number Placeholder 3"/>
          <p:cNvSpPr>
            <a:spLocks noGrp="1"/>
          </p:cNvSpPr>
          <p:nvPr>
            <p:ph type="sldNum" sz="quarter" idx="10"/>
          </p:nvPr>
        </p:nvSpPr>
        <p:spPr/>
        <p:txBody>
          <a:bodyPr/>
          <a:lstStyle/>
          <a:p>
            <a:fld id="{5A9E3910-79C8-4CA0-9ECC-9014E7FC39BB}" type="slidenum">
              <a:rPr lang="en-GB" smtClean="0"/>
              <a:t>1</a:t>
            </a:fld>
            <a:endParaRPr lang="en-GB"/>
          </a:p>
        </p:txBody>
      </p:sp>
    </p:spTree>
    <p:extLst>
      <p:ext uri="{BB962C8B-B14F-4D97-AF65-F5344CB8AC3E}">
        <p14:creationId xmlns:p14="http://schemas.microsoft.com/office/powerpoint/2010/main" val="2124941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a:t>
            </a:r>
            <a:r>
              <a:rPr lang="en-GB" baseline="0"/>
              <a:t> network you need to connect to is ASFC-BYOD – the others will not work. </a:t>
            </a:r>
          </a:p>
          <a:p>
            <a:endParaRPr lang="en-GB" baseline="0"/>
          </a:p>
          <a:p>
            <a:r>
              <a:rPr lang="en-GB"/>
              <a:t>If you need help logging onto</a:t>
            </a:r>
            <a:r>
              <a:rPr lang="en-GB" baseline="0"/>
              <a:t> the network please visit the Library or IT Help desk.</a:t>
            </a:r>
            <a:r>
              <a:rPr lang="en-GB"/>
              <a:t> </a:t>
            </a:r>
            <a:endParaRPr lang="en-GB">
              <a:cs typeface="Calibri"/>
            </a:endParaRPr>
          </a:p>
        </p:txBody>
      </p:sp>
      <p:sp>
        <p:nvSpPr>
          <p:cNvPr id="4" name="Slide Number Placeholder 3"/>
          <p:cNvSpPr>
            <a:spLocks noGrp="1"/>
          </p:cNvSpPr>
          <p:nvPr>
            <p:ph type="sldNum" sz="quarter" idx="10"/>
          </p:nvPr>
        </p:nvSpPr>
        <p:spPr/>
        <p:txBody>
          <a:bodyPr/>
          <a:lstStyle/>
          <a:p>
            <a:fld id="{5A9E3910-79C8-4CA0-9ECC-9014E7FC39BB}" type="slidenum">
              <a:rPr lang="en-GB" smtClean="0"/>
              <a:t>13</a:t>
            </a:fld>
            <a:endParaRPr lang="en-GB"/>
          </a:p>
        </p:txBody>
      </p:sp>
    </p:spTree>
    <p:extLst>
      <p:ext uri="{BB962C8B-B14F-4D97-AF65-F5344CB8AC3E}">
        <p14:creationId xmlns:p14="http://schemas.microsoft.com/office/powerpoint/2010/main" val="283297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Your VLE homepage in College – </a:t>
            </a:r>
            <a:r>
              <a:rPr lang="en-GB" b="1"/>
              <a:t>Open Google Chrome</a:t>
            </a:r>
            <a:r>
              <a:rPr lang="en-GB" b="1" baseline="0"/>
              <a:t>!</a:t>
            </a:r>
            <a:r>
              <a:rPr lang="en-GB" b="1"/>
              <a:t> </a:t>
            </a:r>
            <a:r>
              <a:rPr lang="en-GB"/>
              <a:t>Canvas</a:t>
            </a:r>
            <a:r>
              <a:rPr lang="en-GB" baseline="0"/>
              <a:t> is where you will access most of your</a:t>
            </a:r>
            <a:r>
              <a:rPr lang="en-GB"/>
              <a:t> subject</a:t>
            </a:r>
            <a:r>
              <a:rPr lang="en-GB" baseline="0"/>
              <a:t> </a:t>
            </a:r>
            <a:r>
              <a:rPr lang="en-GB"/>
              <a:t>materials. </a:t>
            </a:r>
            <a:r>
              <a:rPr lang="en-GB" baseline="0"/>
              <a:t>Your chosen courses will be visible when you log onto Canvas alongside some other tiles including Library Services, IT Induction &amp; Helpsheets, and the College Community. The College Community is where you will find College information and updates, extra curricular activities and important college support services including Inclusive Learning, Exams, Learner Voice, and more. </a:t>
            </a:r>
          </a:p>
          <a:p>
            <a:r>
              <a:rPr lang="en-GB" baseline="0"/>
              <a:t>Very important that you check Canvas everyday and get familiar with it</a:t>
            </a:r>
            <a:r>
              <a:rPr lang="en-GB"/>
              <a:t> – </a:t>
            </a:r>
            <a:r>
              <a:rPr lang="en-GB" b="1"/>
              <a:t>there is a free Canvas mobile app available from the App store</a:t>
            </a:r>
            <a:r>
              <a:rPr lang="en-GB"/>
              <a:t>.</a:t>
            </a:r>
            <a:endParaRPr lang="en-GB" baseline="0">
              <a:cs typeface="Calibri"/>
            </a:endParaRPr>
          </a:p>
          <a:p>
            <a:endParaRPr lang="en-GB"/>
          </a:p>
          <a:p>
            <a:r>
              <a:rPr lang="en-GB" baseline="0"/>
              <a:t> You may have some time today to download the App. It is an external website and therefore accessible anywhere not just in college – links on the main ASFC website.</a:t>
            </a:r>
            <a:endParaRPr lang="en-GB">
              <a:cs typeface="Calibri"/>
            </a:endParaRPr>
          </a:p>
        </p:txBody>
      </p:sp>
      <p:sp>
        <p:nvSpPr>
          <p:cNvPr id="4" name="Slide Number Placeholder 3"/>
          <p:cNvSpPr>
            <a:spLocks noGrp="1"/>
          </p:cNvSpPr>
          <p:nvPr>
            <p:ph type="sldNum" sz="quarter" idx="10"/>
          </p:nvPr>
        </p:nvSpPr>
        <p:spPr/>
        <p:txBody>
          <a:bodyPr/>
          <a:lstStyle/>
          <a:p>
            <a:fld id="{5A9E3910-79C8-4CA0-9ECC-9014E7FC39BB}" type="slidenum">
              <a:rPr lang="en-GB" smtClean="0"/>
              <a:t>14</a:t>
            </a:fld>
            <a:endParaRPr lang="en-GB"/>
          </a:p>
        </p:txBody>
      </p:sp>
    </p:spTree>
    <p:extLst>
      <p:ext uri="{BB962C8B-B14F-4D97-AF65-F5344CB8AC3E}">
        <p14:creationId xmlns:p14="http://schemas.microsoft.com/office/powerpoint/2010/main" val="2523640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From the</a:t>
            </a:r>
            <a:r>
              <a:rPr lang="en-GB" baseline="0"/>
              <a:t> Links icon (on the left) you can access more important College services including Cedar, your college student email and your Office 356 apps (Word, PowerPoint, etc.). </a:t>
            </a:r>
          </a:p>
          <a:p>
            <a:endParaRPr lang="en-GB" baseline="0"/>
          </a:p>
          <a:p>
            <a:r>
              <a:rPr lang="en-GB" baseline="0"/>
              <a:t>Link to Cedar – PURPLE ARROW – access timetable, attendance info, etc.</a:t>
            </a:r>
          </a:p>
          <a:p>
            <a:endParaRPr lang="en-GB" baseline="0"/>
          </a:p>
          <a:p>
            <a:r>
              <a:rPr lang="en-GB" baseline="0"/>
              <a:t>Link to college student email – GREY ARROW – check daily</a:t>
            </a:r>
          </a:p>
          <a:p>
            <a:endParaRPr lang="en-GB" baseline="0"/>
          </a:p>
          <a:p>
            <a:r>
              <a:rPr lang="en-GB" baseline="0"/>
              <a:t>If you are concerned about something, or need to report an incident you can do this from here – Health and safety, safeguarding, equality &amp; diversity, terrorist materials, etc. – BLUE ARROWS </a:t>
            </a:r>
          </a:p>
          <a:p>
            <a:endParaRPr lang="en-GB" baseline="0"/>
          </a:p>
          <a:p>
            <a:r>
              <a:rPr lang="en-GB" baseline="0"/>
              <a:t>You can send a message to your teacher – click on “Ask your teacher a question”  On Canvas ‘instructor’ means your teacher.</a:t>
            </a:r>
          </a:p>
          <a:p>
            <a:endParaRPr lang="en-GB" baseline="0"/>
          </a:p>
          <a:p>
            <a:r>
              <a:rPr lang="en-GB" baseline="0"/>
              <a:t>Ask your teacher a question – this will send them an email – GREEN ARROW</a:t>
            </a:r>
          </a:p>
          <a:p>
            <a:endParaRPr lang="en-GB" baseline="0"/>
          </a:p>
          <a:p>
            <a:r>
              <a:rPr lang="en-GB" baseline="0"/>
              <a:t>If Canvas is not working or there is a problem with it, you can report it via this link – RED ARROW</a:t>
            </a:r>
          </a:p>
        </p:txBody>
      </p:sp>
      <p:sp>
        <p:nvSpPr>
          <p:cNvPr id="4" name="Slide Number Placeholder 3"/>
          <p:cNvSpPr>
            <a:spLocks noGrp="1"/>
          </p:cNvSpPr>
          <p:nvPr>
            <p:ph type="sldNum" sz="quarter" idx="10"/>
          </p:nvPr>
        </p:nvSpPr>
        <p:spPr/>
        <p:txBody>
          <a:bodyPr/>
          <a:lstStyle/>
          <a:p>
            <a:fld id="{5A9E3910-79C8-4CA0-9ECC-9014E7FC39BB}" type="slidenum">
              <a:rPr lang="en-GB" smtClean="0"/>
              <a:t>15</a:t>
            </a:fld>
            <a:endParaRPr lang="en-GB"/>
          </a:p>
        </p:txBody>
      </p:sp>
    </p:spTree>
    <p:extLst>
      <p:ext uri="{BB962C8B-B14F-4D97-AF65-F5344CB8AC3E}">
        <p14:creationId xmlns:p14="http://schemas.microsoft.com/office/powerpoint/2010/main" val="2760390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Cedar is the college system that helps students track progress in their subjects, attendance/absences, timetable/exams info, surveys, careers planning, etc. It is accessible in college and outside college on mobile devices. Access with your college username and password.</a:t>
            </a:r>
          </a:p>
          <a:p>
            <a:endParaRPr lang="en-US"/>
          </a:p>
          <a:p>
            <a:r>
              <a:rPr lang="en-US"/>
              <a:t>Run Google chrome from the task bar at the bottom, go to Cedar using the address above or via the menu in Canvas. You can also get to Cedar from the college web page at </a:t>
            </a:r>
            <a:r>
              <a:rPr lang="en-US">
                <a:hlinkClick r:id="rId3"/>
              </a:rPr>
              <a:t>www.asfc.ac.uk</a:t>
            </a:r>
            <a:r>
              <a:rPr lang="en-US"/>
              <a:t> Have a look around your Cedar page</a:t>
            </a:r>
            <a:endParaRPr lang="en-US">
              <a:cs typeface="Calibri"/>
            </a:endParaRPr>
          </a:p>
          <a:p>
            <a:endParaRPr lang="en-US"/>
          </a:p>
          <a:p>
            <a:r>
              <a:rPr lang="en-US" sz="1800" b="1"/>
              <a:t>Students will get their timetable this way so important that they check it!!</a:t>
            </a:r>
          </a:p>
          <a:p>
            <a:endParaRPr lang="en-US"/>
          </a:p>
          <a:p>
            <a:r>
              <a:rPr lang="en-US"/>
              <a:t>Use the address above or the link at the bottom of the ASFC website – </a:t>
            </a:r>
            <a:r>
              <a:rPr lang="en-US" b="1"/>
              <a:t>book mark it in your phone! Try to get students to do this in this session</a:t>
            </a:r>
            <a:endParaRPr lang="en-US" b="1">
              <a:cs typeface="Calibri"/>
            </a:endParaRPr>
          </a:p>
        </p:txBody>
      </p:sp>
      <p:sp>
        <p:nvSpPr>
          <p:cNvPr id="4" name="Slide Number Placeholder 3"/>
          <p:cNvSpPr>
            <a:spLocks noGrp="1"/>
          </p:cNvSpPr>
          <p:nvPr>
            <p:ph type="sldNum" sz="quarter" idx="5"/>
          </p:nvPr>
        </p:nvSpPr>
        <p:spPr/>
        <p:txBody>
          <a:bodyPr/>
          <a:lstStyle/>
          <a:p>
            <a:fld id="{5A9E3910-79C8-4CA0-9ECC-9014E7FC39BB}" type="slidenum">
              <a:rPr lang="en-GB" smtClean="0"/>
              <a:t>16</a:t>
            </a:fld>
            <a:endParaRPr lang="en-GB"/>
          </a:p>
        </p:txBody>
      </p:sp>
    </p:spTree>
    <p:extLst>
      <p:ext uri="{BB962C8B-B14F-4D97-AF65-F5344CB8AC3E}">
        <p14:creationId xmlns:p14="http://schemas.microsoft.com/office/powerpoint/2010/main" val="486715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through the points on this slide and demo</a:t>
            </a:r>
            <a:r>
              <a:rPr lang="en-US" baseline="0"/>
              <a:t> if needs be</a:t>
            </a:r>
          </a:p>
          <a:p>
            <a:endParaRPr lang="en-US" baseline="0"/>
          </a:p>
          <a:p>
            <a:r>
              <a:rPr lang="en-US" baseline="0"/>
              <a:t>This is really important info as this will be how teachers/Senior Tutors communicate with students especially remotely!</a:t>
            </a:r>
            <a:endParaRPr lang="en-US"/>
          </a:p>
        </p:txBody>
      </p:sp>
      <p:sp>
        <p:nvSpPr>
          <p:cNvPr id="4" name="Slide Number Placeholder 3"/>
          <p:cNvSpPr>
            <a:spLocks noGrp="1"/>
          </p:cNvSpPr>
          <p:nvPr>
            <p:ph type="sldNum" sz="quarter" idx="5"/>
          </p:nvPr>
        </p:nvSpPr>
        <p:spPr/>
        <p:txBody>
          <a:bodyPr/>
          <a:lstStyle/>
          <a:p>
            <a:fld id="{5A9E3910-79C8-4CA0-9ECC-9014E7FC39BB}" type="slidenum">
              <a:rPr lang="en-GB" smtClean="0"/>
              <a:t>18</a:t>
            </a:fld>
            <a:endParaRPr lang="en-GB"/>
          </a:p>
        </p:txBody>
      </p:sp>
    </p:spTree>
    <p:extLst>
      <p:ext uri="{BB962C8B-B14F-4D97-AF65-F5344CB8AC3E}">
        <p14:creationId xmlns:p14="http://schemas.microsoft.com/office/powerpoint/2010/main" val="2644085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college access to Office 365 is via an icon on your desktop. Outside of college you can get access via the office.com website</a:t>
            </a:r>
          </a:p>
          <a:p>
            <a:endParaRPr lang="en-US"/>
          </a:p>
          <a:p>
            <a:pPr>
              <a:defRPr/>
            </a:pPr>
            <a:r>
              <a:rPr lang="en-US" b="1"/>
              <a:t>Double Click on the Office 365 icon on your desktop – the first time you access Office 365 you will be asked to supply a mobile phone number to help you in the future should you forget your password. </a:t>
            </a:r>
            <a:endParaRPr lang="en-US" b="1">
              <a:cs typeface="Calibri"/>
            </a:endParaRPr>
          </a:p>
          <a:p>
            <a:endParaRPr lang="en-US"/>
          </a:p>
          <a:p>
            <a:r>
              <a:rPr lang="en-US"/>
              <a:t>Click on the Apps Icon to show the available applications</a:t>
            </a:r>
          </a:p>
          <a:p>
            <a:endParaRPr lang="en-US"/>
          </a:p>
          <a:p>
            <a:r>
              <a:rPr lang="en-US"/>
              <a:t>Click on One Drive</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Instructions on downloading a free copy of Office for your home device available via Library/IT Office or Canvas.</a:t>
            </a:r>
          </a:p>
          <a:p>
            <a:endParaRPr lang="en-US"/>
          </a:p>
        </p:txBody>
      </p:sp>
      <p:sp>
        <p:nvSpPr>
          <p:cNvPr id="4" name="Slide Number Placeholder 3"/>
          <p:cNvSpPr>
            <a:spLocks noGrp="1"/>
          </p:cNvSpPr>
          <p:nvPr>
            <p:ph type="sldNum" sz="quarter" idx="5"/>
          </p:nvPr>
        </p:nvSpPr>
        <p:spPr/>
        <p:txBody>
          <a:bodyPr/>
          <a:lstStyle/>
          <a:p>
            <a:fld id="{5A9E3910-79C8-4CA0-9ECC-9014E7FC39BB}" type="slidenum">
              <a:rPr lang="en-GB" smtClean="0"/>
              <a:t>19</a:t>
            </a:fld>
            <a:endParaRPr lang="en-GB"/>
          </a:p>
        </p:txBody>
      </p:sp>
    </p:spTree>
    <p:extLst>
      <p:ext uri="{BB962C8B-B14F-4D97-AF65-F5344CB8AC3E}">
        <p14:creationId xmlns:p14="http://schemas.microsoft.com/office/powerpoint/2010/main" val="668858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Students can upload data to the cloud and use it from any device, both in college and from home: </a:t>
            </a:r>
            <a:r>
              <a:rPr lang="en-US" b="1"/>
              <a:t>Please reinforce the advice to use One Drive to store docs.</a:t>
            </a:r>
          </a:p>
          <a:p>
            <a:r>
              <a:rPr lang="en-US"/>
              <a:t>Integrates into Canvas which we will look at later</a:t>
            </a:r>
          </a:p>
          <a:p>
            <a:endParaRPr lang="en-US"/>
          </a:p>
          <a:p>
            <a:endParaRPr lang="en-US"/>
          </a:p>
        </p:txBody>
      </p:sp>
      <p:sp>
        <p:nvSpPr>
          <p:cNvPr id="4" name="Slide Number Placeholder 3"/>
          <p:cNvSpPr>
            <a:spLocks noGrp="1"/>
          </p:cNvSpPr>
          <p:nvPr>
            <p:ph type="sldNum" sz="quarter" idx="5"/>
          </p:nvPr>
        </p:nvSpPr>
        <p:spPr/>
        <p:txBody>
          <a:bodyPr/>
          <a:lstStyle/>
          <a:p>
            <a:fld id="{5A9E3910-79C8-4CA0-9ECC-9014E7FC39BB}" type="slidenum">
              <a:rPr lang="en-GB" smtClean="0"/>
              <a:t>20</a:t>
            </a:fld>
            <a:endParaRPr lang="en-GB"/>
          </a:p>
        </p:txBody>
      </p:sp>
    </p:spTree>
    <p:extLst>
      <p:ext uri="{BB962C8B-B14F-4D97-AF65-F5344CB8AC3E}">
        <p14:creationId xmlns:p14="http://schemas.microsoft.com/office/powerpoint/2010/main" val="1819243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You</a:t>
            </a:r>
            <a:r>
              <a:rPr lang="en-GB" baseline="0"/>
              <a:t> need to adhere to the student acceptable user policy when using college IT equipment, the college network (e.g. email, file saving, using the internet on a PC), Wi-Fi, social media and remote working. Remember, college email is not the same as your personal email.</a:t>
            </a:r>
            <a:endParaRPr lang="en-GB"/>
          </a:p>
          <a:p>
            <a:endParaRPr lang="en-GB" baseline="0"/>
          </a:p>
          <a:p>
            <a:r>
              <a:rPr lang="en-GB" baseline="0"/>
              <a:t>Please note that PCs and laptop usage is monitored.</a:t>
            </a:r>
            <a:r>
              <a:rPr lang="en-GB"/>
              <a:t> </a:t>
            </a:r>
            <a:endParaRPr lang="en-GB" b="1" baseline="0">
              <a:cs typeface="Calibri"/>
            </a:endParaRPr>
          </a:p>
          <a:p>
            <a:endParaRPr lang="en-GB" baseline="0"/>
          </a:p>
          <a:p>
            <a:r>
              <a:rPr lang="en-GB" baseline="0"/>
              <a:t>This is all covered in the Student Acceptable User Policy which you need to read carefully via the IT Induction tile on Canvas and follow throughout your time at ASFC.</a:t>
            </a:r>
            <a:r>
              <a:rPr lang="en-GB"/>
              <a:t> </a:t>
            </a:r>
            <a:r>
              <a:rPr lang="en-GB" b="1"/>
              <a:t>Please encourage students to r</a:t>
            </a:r>
            <a:r>
              <a:rPr lang="en-GB" b="1" i="1"/>
              <a:t>ead and agree </a:t>
            </a:r>
            <a:r>
              <a:rPr lang="en-GB" b="1"/>
              <a:t>to the  Student Acceptable User Policy in this session.</a:t>
            </a:r>
            <a:endParaRPr lang="en-GB" b="1">
              <a:cs typeface="Calibri"/>
            </a:endParaRPr>
          </a:p>
        </p:txBody>
      </p:sp>
      <p:sp>
        <p:nvSpPr>
          <p:cNvPr id="4" name="Slide Number Placeholder 3"/>
          <p:cNvSpPr>
            <a:spLocks noGrp="1"/>
          </p:cNvSpPr>
          <p:nvPr>
            <p:ph type="sldNum" sz="quarter" idx="10"/>
          </p:nvPr>
        </p:nvSpPr>
        <p:spPr/>
        <p:txBody>
          <a:bodyPr/>
          <a:lstStyle/>
          <a:p>
            <a:fld id="{5A9E3910-79C8-4CA0-9ECC-9014E7FC39BB}" type="slidenum">
              <a:rPr lang="en-GB" smtClean="0"/>
              <a:t>21</a:t>
            </a:fld>
            <a:endParaRPr lang="en-GB"/>
          </a:p>
        </p:txBody>
      </p:sp>
    </p:spTree>
    <p:extLst>
      <p:ext uri="{BB962C8B-B14F-4D97-AF65-F5344CB8AC3E}">
        <p14:creationId xmlns:p14="http://schemas.microsoft.com/office/powerpoint/2010/main" val="1978282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Ask the students to go to www.asfc.ac.uk on their mobile device and bookmark it. Show them the links at the bottom that take them directly to services (sometimes google searching takes them to the incorrect Cedar or Canvas website).</a:t>
            </a:r>
          </a:p>
          <a:p>
            <a:endParaRPr lang="en-GB"/>
          </a:p>
          <a:p>
            <a:r>
              <a:rPr lang="en-GB"/>
              <a:t>Remote desktop should only be used to access college network drives all other services are direct web links not best used via remote desktop.</a:t>
            </a:r>
          </a:p>
          <a:p>
            <a:endParaRPr lang="en-GB"/>
          </a:p>
        </p:txBody>
      </p:sp>
      <p:sp>
        <p:nvSpPr>
          <p:cNvPr id="4" name="Slide Number Placeholder 3"/>
          <p:cNvSpPr>
            <a:spLocks noGrp="1"/>
          </p:cNvSpPr>
          <p:nvPr>
            <p:ph type="sldNum" sz="quarter" idx="10"/>
          </p:nvPr>
        </p:nvSpPr>
        <p:spPr/>
        <p:txBody>
          <a:bodyPr/>
          <a:lstStyle/>
          <a:p>
            <a:fld id="{5A9E3910-79C8-4CA0-9ECC-9014E7FC39BB}" type="slidenum">
              <a:rPr lang="en-GB" smtClean="0"/>
              <a:t>22</a:t>
            </a:fld>
            <a:endParaRPr lang="en-GB"/>
          </a:p>
        </p:txBody>
      </p:sp>
    </p:spTree>
    <p:extLst>
      <p:ext uri="{BB962C8B-B14F-4D97-AF65-F5344CB8AC3E}">
        <p14:creationId xmlns:p14="http://schemas.microsoft.com/office/powerpoint/2010/main" val="384630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You all</a:t>
            </a:r>
            <a:r>
              <a:rPr lang="en-GB" baseline="0"/>
              <a:t> have access to </a:t>
            </a:r>
            <a:r>
              <a:rPr lang="en-GB"/>
              <a:t>the</a:t>
            </a:r>
            <a:r>
              <a:rPr lang="en-GB" baseline="0"/>
              <a:t> Library Homepage - this is where you can access lots of online resources, library news, Twitter and contact information for your Learning Facilitator – every course has a dedicated information specialist who can help you to find your course textbooks and how to research. </a:t>
            </a:r>
          </a:p>
          <a:p>
            <a:endParaRPr lang="en-GB" baseline="0"/>
          </a:p>
          <a:p>
            <a:r>
              <a:rPr lang="en-GB" baseline="0"/>
              <a:t>There are also links to subject guides which tell you all about the info we have for your course. </a:t>
            </a:r>
          </a:p>
          <a:p>
            <a:endParaRPr lang="en-GB" baseline="0"/>
          </a:p>
          <a:p>
            <a:r>
              <a:rPr lang="en-GB" baseline="0"/>
              <a:t>It’s important to use some high quality, academic information in your coursework and think critically about what you read. The Library can help you with this. </a:t>
            </a:r>
          </a:p>
          <a:p>
            <a:endParaRPr lang="en-GB" baseline="0"/>
          </a:p>
          <a:p>
            <a:r>
              <a:rPr lang="en-GB" baseline="0"/>
              <a:t>You may be having a subject specific library induction where you will meet your Learning Facilitator in the next few weeks – or look out for them in the Library or Library IT Centre.</a:t>
            </a:r>
          </a:p>
          <a:p>
            <a:endParaRPr lang="en-GB"/>
          </a:p>
        </p:txBody>
      </p:sp>
      <p:sp>
        <p:nvSpPr>
          <p:cNvPr id="4" name="Slide Number Placeholder 3"/>
          <p:cNvSpPr>
            <a:spLocks noGrp="1"/>
          </p:cNvSpPr>
          <p:nvPr>
            <p:ph type="sldNum" sz="quarter" idx="10"/>
          </p:nvPr>
        </p:nvSpPr>
        <p:spPr/>
        <p:txBody>
          <a:bodyPr/>
          <a:lstStyle/>
          <a:p>
            <a:fld id="{5A9E3910-79C8-4CA0-9ECC-9014E7FC39BB}" type="slidenum">
              <a:rPr lang="en-GB" smtClean="0"/>
              <a:t>23</a:t>
            </a:fld>
            <a:endParaRPr lang="en-GB"/>
          </a:p>
        </p:txBody>
      </p:sp>
    </p:spTree>
    <p:extLst>
      <p:ext uri="{BB962C8B-B14F-4D97-AF65-F5344CB8AC3E}">
        <p14:creationId xmlns:p14="http://schemas.microsoft.com/office/powerpoint/2010/main" val="4286676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best delivered by working through each slide with your student group, ensure everyone is at the same stage – there is a “mop up” slide at the end</a:t>
            </a:r>
          </a:p>
          <a:p>
            <a:endParaRPr lang="en-US"/>
          </a:p>
          <a:p>
            <a:r>
              <a:rPr lang="en-US"/>
              <a:t>College Info – Student timetables, tutor information</a:t>
            </a:r>
          </a:p>
          <a:p>
            <a:r>
              <a:rPr lang="en-US"/>
              <a:t>Logging onto college IT systems, using the various platforms on offer both on site and remotely</a:t>
            </a:r>
          </a:p>
          <a:p>
            <a:r>
              <a:rPr lang="en-US"/>
              <a:t>Using library systems, Canvas, click &amp; collect, grab and go, no physical book browsing this term</a:t>
            </a:r>
          </a:p>
          <a:p>
            <a:r>
              <a:rPr lang="en-US"/>
              <a:t>How to setup your card for printing</a:t>
            </a:r>
          </a:p>
          <a:p>
            <a:r>
              <a:rPr lang="en-US"/>
              <a:t>Next</a:t>
            </a:r>
            <a:r>
              <a:rPr lang="en-US" baseline="0"/>
              <a:t> steps for students</a:t>
            </a:r>
          </a:p>
          <a:p>
            <a:r>
              <a:rPr lang="en-US" baseline="0"/>
              <a:t>Final reminders</a:t>
            </a:r>
            <a:endParaRPr lang="en-US"/>
          </a:p>
        </p:txBody>
      </p:sp>
      <p:sp>
        <p:nvSpPr>
          <p:cNvPr id="4" name="Slide Number Placeholder 3"/>
          <p:cNvSpPr>
            <a:spLocks noGrp="1"/>
          </p:cNvSpPr>
          <p:nvPr>
            <p:ph type="sldNum" sz="quarter" idx="5"/>
          </p:nvPr>
        </p:nvSpPr>
        <p:spPr/>
        <p:txBody>
          <a:bodyPr/>
          <a:lstStyle/>
          <a:p>
            <a:fld id="{5A9E3910-79C8-4CA0-9ECC-9014E7FC39BB}" type="slidenum">
              <a:rPr lang="en-GB" smtClean="0"/>
              <a:t>2</a:t>
            </a:fld>
            <a:endParaRPr lang="en-GB"/>
          </a:p>
        </p:txBody>
      </p:sp>
    </p:spTree>
    <p:extLst>
      <p:ext uri="{BB962C8B-B14F-4D97-AF65-F5344CB8AC3E}">
        <p14:creationId xmlns:p14="http://schemas.microsoft.com/office/powerpoint/2010/main" val="18406324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and Collect – choose a book via the library system in Canvas and we will have it ready for your collection.</a:t>
            </a:r>
          </a:p>
          <a:p>
            <a:endParaRPr lang="en-US"/>
          </a:p>
        </p:txBody>
      </p:sp>
      <p:sp>
        <p:nvSpPr>
          <p:cNvPr id="4" name="Slide Number Placeholder 3"/>
          <p:cNvSpPr>
            <a:spLocks noGrp="1"/>
          </p:cNvSpPr>
          <p:nvPr>
            <p:ph type="sldNum" sz="quarter" idx="5"/>
          </p:nvPr>
        </p:nvSpPr>
        <p:spPr/>
        <p:txBody>
          <a:bodyPr/>
          <a:lstStyle/>
          <a:p>
            <a:fld id="{5A9E3910-79C8-4CA0-9ECC-9014E7FC39BB}" type="slidenum">
              <a:rPr lang="en-GB" smtClean="0"/>
              <a:t>24</a:t>
            </a:fld>
            <a:endParaRPr lang="en-GB"/>
          </a:p>
        </p:txBody>
      </p:sp>
    </p:spTree>
    <p:extLst>
      <p:ext uri="{BB962C8B-B14F-4D97-AF65-F5344CB8AC3E}">
        <p14:creationId xmlns:p14="http://schemas.microsoft.com/office/powerpoint/2010/main" val="3865251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There are two learning centres available for students to study – </a:t>
            </a:r>
            <a:r>
              <a:rPr lang="en-GB" b="1">
                <a:cs typeface="Calibri"/>
              </a:rPr>
              <a:t>reinforce that these are NOT social spaces</a:t>
            </a:r>
            <a:r>
              <a:rPr lang="en-GB">
                <a:cs typeface="Calibri"/>
              </a:rPr>
              <a:t>. We will be operating a 2 strikes warning procedure where after 2 warnings you would be asked to leave and not be allowed to use the centres for two weeks.</a:t>
            </a:r>
            <a:endParaRPr lang="en-GB"/>
          </a:p>
          <a:p>
            <a:endParaRPr lang="en-GB"/>
          </a:p>
          <a:p>
            <a:r>
              <a:rPr lang="en-GB"/>
              <a:t>Library</a:t>
            </a:r>
            <a:r>
              <a:rPr lang="en-GB" baseline="0"/>
              <a:t> –the Library is in the Geoff Higgins building on the 1</a:t>
            </a:r>
            <a:r>
              <a:rPr lang="en-GB" baseline="30000"/>
              <a:t>st</a:t>
            </a:r>
            <a:r>
              <a:rPr lang="en-GB" baseline="0"/>
              <a:t> Floor and is a </a:t>
            </a:r>
            <a:r>
              <a:rPr lang="en-GB"/>
              <a:t>silent </a:t>
            </a:r>
            <a:r>
              <a:rPr lang="en-GB" baseline="0"/>
              <a:t>zone.</a:t>
            </a:r>
            <a:r>
              <a:rPr lang="en-GB"/>
              <a:t> Please respect other users of the library spaces in college.</a:t>
            </a:r>
            <a:endParaRPr lang="en-GB">
              <a:cs typeface="Calibri"/>
            </a:endParaRPr>
          </a:p>
          <a:p>
            <a:r>
              <a:rPr lang="en-GB" baseline="0"/>
              <a:t>Library IT Centre – </a:t>
            </a:r>
            <a:r>
              <a:rPr lang="en-GB"/>
              <a:t>in the main building </a:t>
            </a:r>
            <a:r>
              <a:rPr lang="en-GB" baseline="0"/>
              <a:t>with 55 fixed PCs. The PCs can be booked in 1 hour slots via a link in Canvas.</a:t>
            </a:r>
            <a:r>
              <a:rPr lang="en-GB"/>
              <a:t>  </a:t>
            </a:r>
            <a:r>
              <a:rPr lang="en-GB" baseline="0"/>
              <a:t>This room will sometimes be used for online exams and therefore not accessible.</a:t>
            </a:r>
            <a:endParaRPr lang="en-GB" baseline="0">
              <a:cs typeface="Calibri"/>
            </a:endParaRPr>
          </a:p>
          <a:p>
            <a:endParaRPr lang="en-GB" baseline="0"/>
          </a:p>
        </p:txBody>
      </p:sp>
      <p:sp>
        <p:nvSpPr>
          <p:cNvPr id="4" name="Slide Number Placeholder 3"/>
          <p:cNvSpPr>
            <a:spLocks noGrp="1"/>
          </p:cNvSpPr>
          <p:nvPr>
            <p:ph type="sldNum" sz="quarter" idx="10"/>
          </p:nvPr>
        </p:nvSpPr>
        <p:spPr/>
        <p:txBody>
          <a:bodyPr/>
          <a:lstStyle/>
          <a:p>
            <a:fld id="{5A9E3910-79C8-4CA0-9ECC-9014E7FC39BB}" type="slidenum">
              <a:rPr lang="en-GB" smtClean="0"/>
              <a:t>25</a:t>
            </a:fld>
            <a:endParaRPr lang="en-GB"/>
          </a:p>
        </p:txBody>
      </p:sp>
    </p:spTree>
    <p:extLst>
      <p:ext uri="{BB962C8B-B14F-4D97-AF65-F5344CB8AC3E}">
        <p14:creationId xmlns:p14="http://schemas.microsoft.com/office/powerpoint/2010/main" val="449924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After</a:t>
            </a:r>
            <a:r>
              <a:rPr lang="en-GB" baseline="0"/>
              <a:t> this session you will need to go and find a printer in college and register. </a:t>
            </a:r>
          </a:p>
          <a:p>
            <a:endParaRPr lang="en-GB" baseline="0"/>
          </a:p>
          <a:p>
            <a:r>
              <a:rPr lang="en-GB" baseline="0"/>
              <a:t>All you need to do is scan your card and enter your college network username and password – which you will now have. You only need to register once – after you’ve done this you simply scan your card to access your printing account. </a:t>
            </a:r>
          </a:p>
          <a:p>
            <a:endParaRPr lang="en-GB" baseline="0"/>
          </a:p>
          <a:p>
            <a:r>
              <a:rPr lang="en-GB" baseline="0"/>
              <a:t>You can send a job to print and collect it from any printer in college – it does not have to be the closest printer and your job will stay on the printer network for 24 hours. </a:t>
            </a:r>
            <a:r>
              <a:rPr lang="en-GB"/>
              <a:t>All students (apart from Art students) have a £10 per term printing allowance. Art students have a £20 allowance</a:t>
            </a:r>
            <a:endParaRPr lang="en-GB">
              <a:cs typeface="Calibri"/>
            </a:endParaRPr>
          </a:p>
        </p:txBody>
      </p:sp>
      <p:sp>
        <p:nvSpPr>
          <p:cNvPr id="4" name="Slide Number Placeholder 3"/>
          <p:cNvSpPr>
            <a:spLocks noGrp="1"/>
          </p:cNvSpPr>
          <p:nvPr>
            <p:ph type="sldNum" sz="quarter" idx="10"/>
          </p:nvPr>
        </p:nvSpPr>
        <p:spPr/>
        <p:txBody>
          <a:bodyPr/>
          <a:lstStyle/>
          <a:p>
            <a:fld id="{5A9E3910-79C8-4CA0-9ECC-9014E7FC39BB}" type="slidenum">
              <a:rPr lang="en-GB" smtClean="0"/>
              <a:t>26</a:t>
            </a:fld>
            <a:endParaRPr lang="en-GB"/>
          </a:p>
        </p:txBody>
      </p:sp>
    </p:spTree>
    <p:extLst>
      <p:ext uri="{BB962C8B-B14F-4D97-AF65-F5344CB8AC3E}">
        <p14:creationId xmlns:p14="http://schemas.microsoft.com/office/powerpoint/2010/main" val="87751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Main communications will be via email but there are a number of social media feeds to follow – some examples above. </a:t>
            </a:r>
            <a:r>
              <a:rPr lang="en-GB" b="1"/>
              <a:t>Please encourage students to follow </a:t>
            </a:r>
            <a:r>
              <a:rPr lang="en-GB" b="1" err="1"/>
              <a:t>ASFCStudentNews</a:t>
            </a:r>
            <a:r>
              <a:rPr lang="en-GB" b="1"/>
              <a:t> in particular</a:t>
            </a:r>
          </a:p>
          <a:p>
            <a:endParaRPr lang="en-GB"/>
          </a:p>
          <a:p>
            <a:r>
              <a:rPr lang="en-GB"/>
              <a:t>There is also a</a:t>
            </a:r>
            <a:r>
              <a:rPr lang="en-GB" baseline="0"/>
              <a:t>n ASFCNewsflash for students with important info/updates about opportunities both in/outside of college, e.g. realising aspirations, careers/employability, mental health and well being, etc.</a:t>
            </a:r>
            <a:endParaRPr lang="en-GB"/>
          </a:p>
          <a:p>
            <a:endParaRPr lang="en-GB"/>
          </a:p>
          <a:p>
            <a:endParaRPr lang="en-GB"/>
          </a:p>
        </p:txBody>
      </p:sp>
      <p:sp>
        <p:nvSpPr>
          <p:cNvPr id="4" name="Slide Number Placeholder 3"/>
          <p:cNvSpPr>
            <a:spLocks noGrp="1"/>
          </p:cNvSpPr>
          <p:nvPr>
            <p:ph type="sldNum" sz="quarter" idx="10"/>
          </p:nvPr>
        </p:nvSpPr>
        <p:spPr/>
        <p:txBody>
          <a:bodyPr/>
          <a:lstStyle/>
          <a:p>
            <a:fld id="{5A9E3910-79C8-4CA0-9ECC-9014E7FC39BB}" type="slidenum">
              <a:rPr lang="en-GB" smtClean="0"/>
              <a:t>27</a:t>
            </a:fld>
            <a:endParaRPr lang="en-GB"/>
          </a:p>
        </p:txBody>
      </p:sp>
    </p:spTree>
    <p:extLst>
      <p:ext uri="{BB962C8B-B14F-4D97-AF65-F5344CB8AC3E}">
        <p14:creationId xmlns:p14="http://schemas.microsoft.com/office/powerpoint/2010/main" val="9692052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200"/>
              <a:t>The main tasks to complete or to take away from todays session are displayed above. Take a photo</a:t>
            </a:r>
          </a:p>
          <a:p>
            <a:pPr marL="0" indent="0">
              <a:buFont typeface="+mj-lt"/>
              <a:buNone/>
            </a:pPr>
            <a:endParaRPr lang="en-GB" sz="2200"/>
          </a:p>
          <a:p>
            <a:pPr marL="0" indent="0" algn="l">
              <a:buNone/>
            </a:pPr>
            <a:r>
              <a:rPr lang="en-GB" sz="2400" b="1"/>
              <a:t>Help on all the above is available from the IT Induction &amp; Help Sheet tile on Canvas</a:t>
            </a:r>
          </a:p>
          <a:p>
            <a:pPr marL="0" indent="0">
              <a:buFont typeface="+mj-lt"/>
              <a:buNone/>
            </a:pPr>
            <a:endParaRPr lang="en-GB" sz="2200"/>
          </a:p>
          <a:p>
            <a:pPr marL="0" indent="0">
              <a:buFont typeface="+mj-lt"/>
              <a:buNone/>
            </a:pPr>
            <a:endParaRPr lang="en-GB" sz="2200"/>
          </a:p>
          <a:p>
            <a:pPr marL="400050" lvl="1" indent="0">
              <a:buNone/>
            </a:pPr>
            <a:endParaRPr lang="en-GB" sz="3600" b="1">
              <a:solidFill>
                <a:srgbClr val="FF0000"/>
              </a:solidFill>
            </a:endParaRPr>
          </a:p>
          <a:p>
            <a:endParaRPr lang="en-GB" baseline="0"/>
          </a:p>
        </p:txBody>
      </p:sp>
      <p:sp>
        <p:nvSpPr>
          <p:cNvPr id="4" name="Slide Number Placeholder 3"/>
          <p:cNvSpPr>
            <a:spLocks noGrp="1"/>
          </p:cNvSpPr>
          <p:nvPr>
            <p:ph type="sldNum" sz="quarter" idx="10"/>
          </p:nvPr>
        </p:nvSpPr>
        <p:spPr/>
        <p:txBody>
          <a:bodyPr/>
          <a:lstStyle/>
          <a:p>
            <a:fld id="{5A9E3910-79C8-4CA0-9ECC-9014E7FC39BB}" type="slidenum">
              <a:rPr lang="en-GB" smtClean="0"/>
              <a:t>28</a:t>
            </a:fld>
            <a:endParaRPr lang="en-GB"/>
          </a:p>
        </p:txBody>
      </p:sp>
    </p:spTree>
    <p:extLst>
      <p:ext uri="{BB962C8B-B14F-4D97-AF65-F5344CB8AC3E}">
        <p14:creationId xmlns:p14="http://schemas.microsoft.com/office/powerpoint/2010/main" val="34654727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Talk through slide,</a:t>
            </a:r>
            <a:r>
              <a:rPr lang="en-GB" baseline="0"/>
              <a:t> reiterating the points highlighted in red.</a:t>
            </a:r>
            <a:endParaRPr lang="en-GB"/>
          </a:p>
        </p:txBody>
      </p:sp>
      <p:sp>
        <p:nvSpPr>
          <p:cNvPr id="4" name="Slide Number Placeholder 3"/>
          <p:cNvSpPr>
            <a:spLocks noGrp="1"/>
          </p:cNvSpPr>
          <p:nvPr>
            <p:ph type="sldNum" sz="quarter" idx="10"/>
          </p:nvPr>
        </p:nvSpPr>
        <p:spPr/>
        <p:txBody>
          <a:bodyPr/>
          <a:lstStyle/>
          <a:p>
            <a:fld id="{5A9E3910-79C8-4CA0-9ECC-9014E7FC39BB}" type="slidenum">
              <a:rPr lang="en-GB" smtClean="0"/>
              <a:t>29</a:t>
            </a:fld>
            <a:endParaRPr lang="en-GB"/>
          </a:p>
        </p:txBody>
      </p:sp>
    </p:spTree>
    <p:extLst>
      <p:ext uri="{BB962C8B-B14F-4D97-AF65-F5344CB8AC3E}">
        <p14:creationId xmlns:p14="http://schemas.microsoft.com/office/powerpoint/2010/main" val="10606200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Talk through slide</a:t>
            </a:r>
          </a:p>
          <a:p>
            <a:pPr>
              <a:defRPr/>
            </a:pPr>
            <a:r>
              <a:rPr lang="en-GB">
                <a:cs typeface="Calibri"/>
              </a:rPr>
              <a:t>If any students did not have a student card, there is a good chance we do not have their photo so please send them to main reception</a:t>
            </a:r>
          </a:p>
          <a:p>
            <a:pPr>
              <a:defRPr/>
            </a:pPr>
            <a:endParaRPr lang="en-GB">
              <a:cs typeface="Calibri"/>
            </a:endParaRPr>
          </a:p>
          <a:p>
            <a:pPr>
              <a:defRPr/>
            </a:pPr>
            <a:endParaRPr lang="en-GB">
              <a:cs typeface="Calibri"/>
            </a:endParaRPr>
          </a:p>
        </p:txBody>
      </p:sp>
      <p:sp>
        <p:nvSpPr>
          <p:cNvPr id="4" name="Slide Number Placeholder 3"/>
          <p:cNvSpPr>
            <a:spLocks noGrp="1"/>
          </p:cNvSpPr>
          <p:nvPr>
            <p:ph type="sldNum" sz="quarter" idx="10"/>
          </p:nvPr>
        </p:nvSpPr>
        <p:spPr/>
        <p:txBody>
          <a:bodyPr/>
          <a:lstStyle/>
          <a:p>
            <a:fld id="{5A9E3910-79C8-4CA0-9ECC-9014E7FC39BB}" type="slidenum">
              <a:rPr lang="en-GB" smtClean="0"/>
              <a:t>30</a:t>
            </a:fld>
            <a:endParaRPr lang="en-GB"/>
          </a:p>
        </p:txBody>
      </p:sp>
    </p:spTree>
    <p:extLst>
      <p:ext uri="{BB962C8B-B14F-4D97-AF65-F5344CB8AC3E}">
        <p14:creationId xmlns:p14="http://schemas.microsoft.com/office/powerpoint/2010/main" val="18830662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A9E3910-79C8-4CA0-9ECC-9014E7FC39BB}" type="slidenum">
              <a:rPr lang="en-GB" smtClean="0"/>
              <a:t>31</a:t>
            </a:fld>
            <a:endParaRPr lang="en-GB"/>
          </a:p>
        </p:txBody>
      </p:sp>
    </p:spTree>
    <p:extLst>
      <p:ext uri="{BB962C8B-B14F-4D97-AF65-F5344CB8AC3E}">
        <p14:creationId xmlns:p14="http://schemas.microsoft.com/office/powerpoint/2010/main" val="19698084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A9E3910-79C8-4CA0-9ECC-9014E7FC39BB}" type="slidenum">
              <a:rPr lang="en-GB" smtClean="0"/>
              <a:t>32</a:t>
            </a:fld>
            <a:endParaRPr lang="en-GB"/>
          </a:p>
        </p:txBody>
      </p:sp>
    </p:spTree>
    <p:extLst>
      <p:ext uri="{BB962C8B-B14F-4D97-AF65-F5344CB8AC3E}">
        <p14:creationId xmlns:p14="http://schemas.microsoft.com/office/powerpoint/2010/main" val="1931043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Student card and lanyard check: Any students without a student card should go to Main Reception after the session but before they leave college today</a:t>
            </a:r>
            <a:r>
              <a:rPr lang="en-US"/>
              <a:t>.</a:t>
            </a:r>
          </a:p>
          <a:p>
            <a:endParaRPr lang="en-US">
              <a:cs typeface="Calibri"/>
            </a:endParaRPr>
          </a:p>
        </p:txBody>
      </p:sp>
      <p:sp>
        <p:nvSpPr>
          <p:cNvPr id="4" name="Slide Number Placeholder 3"/>
          <p:cNvSpPr>
            <a:spLocks noGrp="1"/>
          </p:cNvSpPr>
          <p:nvPr>
            <p:ph type="sldNum" sz="quarter" idx="5"/>
          </p:nvPr>
        </p:nvSpPr>
        <p:spPr/>
        <p:txBody>
          <a:bodyPr/>
          <a:lstStyle/>
          <a:p>
            <a:fld id="{5A9E3910-79C8-4CA0-9ECC-9014E7FC39BB}" type="slidenum">
              <a:rPr lang="en-GB" smtClean="0"/>
              <a:t>3</a:t>
            </a:fld>
            <a:endParaRPr lang="en-GB"/>
          </a:p>
        </p:txBody>
      </p:sp>
    </p:spTree>
    <p:extLst>
      <p:ext uri="{BB962C8B-B14F-4D97-AF65-F5344CB8AC3E}">
        <p14:creationId xmlns:p14="http://schemas.microsoft.com/office/powerpoint/2010/main" val="1589334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Outline </a:t>
            </a:r>
            <a:r>
              <a:rPr lang="en-US" err="1">
                <a:ea typeface="Calibri"/>
                <a:cs typeface="Calibri"/>
              </a:rPr>
              <a:t>behaviour</a:t>
            </a:r>
            <a:r>
              <a:rPr lang="en-US">
                <a:ea typeface="Calibri"/>
                <a:cs typeface="Calibri"/>
              </a:rPr>
              <a:t> for learning expectations</a:t>
            </a:r>
          </a:p>
        </p:txBody>
      </p:sp>
      <p:sp>
        <p:nvSpPr>
          <p:cNvPr id="4" name="Slide Number Placeholder 3"/>
          <p:cNvSpPr>
            <a:spLocks noGrp="1"/>
          </p:cNvSpPr>
          <p:nvPr>
            <p:ph type="sldNum" sz="quarter" idx="5"/>
          </p:nvPr>
        </p:nvSpPr>
        <p:spPr/>
        <p:txBody>
          <a:bodyPr/>
          <a:lstStyle/>
          <a:p>
            <a:fld id="{5A9E3910-79C8-4CA0-9ECC-9014E7FC39BB}" type="slidenum">
              <a:rPr lang="en-GB" smtClean="0"/>
              <a:t>4</a:t>
            </a:fld>
            <a:endParaRPr lang="en-GB"/>
          </a:p>
        </p:txBody>
      </p:sp>
    </p:spTree>
    <p:extLst>
      <p:ext uri="{BB962C8B-B14F-4D97-AF65-F5344CB8AC3E}">
        <p14:creationId xmlns:p14="http://schemas.microsoft.com/office/powerpoint/2010/main" val="2936896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a:solidFill>
                  <a:schemeClr val="tx1"/>
                </a:solidFill>
                <a:effectLst/>
                <a:latin typeface="+mn-lt"/>
                <a:ea typeface="+mn-ea"/>
                <a:cs typeface="+mn-cs"/>
              </a:rPr>
              <a:t>Student timetables and explain how they work, including:</a:t>
            </a:r>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Times of each period/lesson</a:t>
            </a:r>
          </a:p>
          <a:p>
            <a:r>
              <a:rPr lang="en-GB" sz="1200" kern="1200">
                <a:solidFill>
                  <a:schemeClr val="tx1"/>
                </a:solidFill>
                <a:effectLst/>
                <a:latin typeface="+mn-lt"/>
                <a:ea typeface="+mn-ea"/>
                <a:cs typeface="+mn-cs"/>
              </a:rPr>
              <a:t>Teacher’s name and subject</a:t>
            </a:r>
          </a:p>
          <a:p>
            <a:r>
              <a:rPr lang="en-GB" sz="1200" kern="1200">
                <a:solidFill>
                  <a:schemeClr val="tx1"/>
                </a:solidFill>
                <a:effectLst/>
                <a:latin typeface="+mn-lt"/>
                <a:ea typeface="+mn-ea"/>
                <a:cs typeface="+mn-cs"/>
              </a:rPr>
              <a:t>The room number</a:t>
            </a:r>
          </a:p>
          <a:p>
            <a:r>
              <a:rPr lang="en-GB" sz="1200" kern="1200">
                <a:solidFill>
                  <a:schemeClr val="tx1"/>
                </a:solidFill>
                <a:effectLst/>
                <a:latin typeface="+mn-lt"/>
                <a:ea typeface="+mn-ea"/>
                <a:cs typeface="+mn-cs"/>
              </a:rPr>
              <a:t>Morning break</a:t>
            </a:r>
          </a:p>
          <a:p>
            <a:r>
              <a:rPr lang="en-GB" sz="1200" kern="1200">
                <a:solidFill>
                  <a:schemeClr val="tx1"/>
                </a:solidFill>
                <a:effectLst/>
                <a:latin typeface="+mn-lt"/>
                <a:ea typeface="+mn-ea"/>
                <a:cs typeface="+mn-cs"/>
              </a:rPr>
              <a:t>Use of study periods/study day</a:t>
            </a:r>
          </a:p>
          <a:p>
            <a:r>
              <a:rPr lang="en-GB" sz="1200" kern="1200">
                <a:solidFill>
                  <a:schemeClr val="tx1"/>
                </a:solidFill>
                <a:effectLst/>
                <a:latin typeface="+mn-lt"/>
                <a:ea typeface="+mn-ea"/>
                <a:cs typeface="+mn-cs"/>
              </a:rPr>
              <a:t>Group tutorial and 1:1 tutor support periods</a:t>
            </a:r>
            <a:endParaRPr lang="en-GB"/>
          </a:p>
        </p:txBody>
      </p:sp>
      <p:sp>
        <p:nvSpPr>
          <p:cNvPr id="4" name="Slide Number Placeholder 3"/>
          <p:cNvSpPr>
            <a:spLocks noGrp="1"/>
          </p:cNvSpPr>
          <p:nvPr>
            <p:ph type="sldNum" sz="quarter" idx="10"/>
          </p:nvPr>
        </p:nvSpPr>
        <p:spPr/>
        <p:txBody>
          <a:bodyPr/>
          <a:lstStyle/>
          <a:p>
            <a:fld id="{5A9E3910-79C8-4CA0-9ECC-9014E7FC39BB}" type="slidenum">
              <a:rPr lang="en-GB" smtClean="0"/>
              <a:t>5</a:t>
            </a:fld>
            <a:endParaRPr lang="en-GB"/>
          </a:p>
        </p:txBody>
      </p:sp>
    </p:spTree>
    <p:extLst>
      <p:ext uri="{BB962C8B-B14F-4D97-AF65-F5344CB8AC3E}">
        <p14:creationId xmlns:p14="http://schemas.microsoft.com/office/powerpoint/2010/main" val="2109171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a:solidFill>
                  <a:schemeClr val="tx1"/>
                </a:solidFill>
                <a:effectLst/>
                <a:latin typeface="+mn-lt"/>
                <a:ea typeface="+mn-ea"/>
                <a:cs typeface="+mn-cs"/>
              </a:rPr>
              <a:t>Student timetables and explain how they work, including:</a:t>
            </a:r>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Times of each period/lesson</a:t>
            </a:r>
          </a:p>
          <a:p>
            <a:r>
              <a:rPr lang="en-GB" sz="1200" kern="1200">
                <a:solidFill>
                  <a:schemeClr val="tx1"/>
                </a:solidFill>
                <a:effectLst/>
                <a:latin typeface="+mn-lt"/>
                <a:ea typeface="+mn-ea"/>
                <a:cs typeface="+mn-cs"/>
              </a:rPr>
              <a:t>Teacher’s name and subject</a:t>
            </a:r>
          </a:p>
          <a:p>
            <a:r>
              <a:rPr lang="en-GB" sz="1200" kern="1200">
                <a:solidFill>
                  <a:schemeClr val="tx1"/>
                </a:solidFill>
                <a:effectLst/>
                <a:latin typeface="+mn-lt"/>
                <a:ea typeface="+mn-ea"/>
                <a:cs typeface="+mn-cs"/>
              </a:rPr>
              <a:t>The room number</a:t>
            </a:r>
          </a:p>
          <a:p>
            <a:r>
              <a:rPr lang="en-GB" sz="1200" kern="1200">
                <a:solidFill>
                  <a:schemeClr val="tx1"/>
                </a:solidFill>
                <a:effectLst/>
                <a:latin typeface="+mn-lt"/>
                <a:ea typeface="+mn-ea"/>
                <a:cs typeface="+mn-cs"/>
              </a:rPr>
              <a:t>Morning break</a:t>
            </a:r>
          </a:p>
          <a:p>
            <a:r>
              <a:rPr lang="en-GB" sz="1200" kern="1200">
                <a:solidFill>
                  <a:schemeClr val="tx1"/>
                </a:solidFill>
                <a:effectLst/>
                <a:latin typeface="+mn-lt"/>
                <a:ea typeface="+mn-ea"/>
                <a:cs typeface="+mn-cs"/>
              </a:rPr>
              <a:t>Use of study periods/study day</a:t>
            </a:r>
          </a:p>
          <a:p>
            <a:r>
              <a:rPr lang="en-GB" sz="1200" kern="1200">
                <a:solidFill>
                  <a:schemeClr val="tx1"/>
                </a:solidFill>
                <a:effectLst/>
                <a:latin typeface="+mn-lt"/>
                <a:ea typeface="+mn-ea"/>
                <a:cs typeface="+mn-cs"/>
              </a:rPr>
              <a:t>Group tutorial and 1:1 tutor support periods</a:t>
            </a:r>
            <a:endParaRPr lang="en-GB"/>
          </a:p>
        </p:txBody>
      </p:sp>
      <p:sp>
        <p:nvSpPr>
          <p:cNvPr id="4" name="Slide Number Placeholder 3"/>
          <p:cNvSpPr>
            <a:spLocks noGrp="1"/>
          </p:cNvSpPr>
          <p:nvPr>
            <p:ph type="sldNum" sz="quarter" idx="10"/>
          </p:nvPr>
        </p:nvSpPr>
        <p:spPr/>
        <p:txBody>
          <a:bodyPr/>
          <a:lstStyle/>
          <a:p>
            <a:fld id="{5A9E3910-79C8-4CA0-9ECC-9014E7FC39BB}" type="slidenum">
              <a:rPr lang="en-GB" smtClean="0"/>
              <a:t>6</a:t>
            </a:fld>
            <a:endParaRPr lang="en-GB"/>
          </a:p>
        </p:txBody>
      </p:sp>
    </p:spTree>
    <p:extLst>
      <p:ext uri="{BB962C8B-B14F-4D97-AF65-F5344CB8AC3E}">
        <p14:creationId xmlns:p14="http://schemas.microsoft.com/office/powerpoint/2010/main" val="2002160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5A9E3910-79C8-4CA0-9ECC-9014E7FC39BB}" type="slidenum">
              <a:rPr lang="en-GB" smtClean="0"/>
              <a:t>7</a:t>
            </a:fld>
            <a:endParaRPr lang="en-GB"/>
          </a:p>
        </p:txBody>
      </p:sp>
    </p:spTree>
    <p:extLst>
      <p:ext uri="{BB962C8B-B14F-4D97-AF65-F5344CB8AC3E}">
        <p14:creationId xmlns:p14="http://schemas.microsoft.com/office/powerpoint/2010/main" val="2142037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Covid absence guidelines tbc</a:t>
            </a:r>
          </a:p>
        </p:txBody>
      </p:sp>
      <p:sp>
        <p:nvSpPr>
          <p:cNvPr id="4" name="Slide Number Placeholder 3"/>
          <p:cNvSpPr>
            <a:spLocks noGrp="1"/>
          </p:cNvSpPr>
          <p:nvPr>
            <p:ph type="sldNum" sz="quarter" idx="5"/>
          </p:nvPr>
        </p:nvSpPr>
        <p:spPr/>
        <p:txBody>
          <a:bodyPr/>
          <a:lstStyle/>
          <a:p>
            <a:fld id="{5A9E3910-79C8-4CA0-9ECC-9014E7FC39BB}" type="slidenum">
              <a:rPr lang="en-GB" smtClean="0"/>
              <a:t>10</a:t>
            </a:fld>
            <a:endParaRPr lang="en-GB"/>
          </a:p>
        </p:txBody>
      </p:sp>
    </p:spTree>
    <p:extLst>
      <p:ext uri="{BB962C8B-B14F-4D97-AF65-F5344CB8AC3E}">
        <p14:creationId xmlns:p14="http://schemas.microsoft.com/office/powerpoint/2010/main" val="2477485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Get them to sign in and change their password – Complex passwords needed – Probably the most complicated task of the 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pPr>
              <a:defRPr/>
            </a:pPr>
            <a:r>
              <a:rPr lang="en-GB" sz="1200"/>
              <a:t>S</a:t>
            </a:r>
            <a:r>
              <a:rPr lang="en-GB" sz="1200" b="1"/>
              <a:t>taff –</a:t>
            </a:r>
            <a:r>
              <a:rPr lang="en-GB" sz="1200" b="1" baseline="0"/>
              <a:t> you will have a list of usernames</a:t>
            </a:r>
            <a:r>
              <a:rPr lang="en-GB" b="1"/>
              <a:t> </a:t>
            </a:r>
            <a:endParaRPr lang="en-GB" sz="1200" b="1" baseline="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This</a:t>
            </a:r>
            <a:r>
              <a:rPr lang="en-GB" sz="1200" baseline="0"/>
              <a:t> is your College network logon.  </a:t>
            </a:r>
            <a:r>
              <a:rPr lang="en-GB" sz="1200" b="1" baseline="0"/>
              <a:t>Sign in change your password and get to the desktop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a:t>Year - Surname - Firstname - Middle initial if they have one…. (usernames can get a bit complicated if students have long, multiple names).  </a:t>
            </a: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If there are any</a:t>
            </a:r>
            <a:r>
              <a:rPr lang="en-GB" sz="1200" baseline="0"/>
              <a:t> problems they can visit the IT helpdesk – MB 2.19</a:t>
            </a:r>
            <a:endParaRPr lang="en-GB" sz="1200"/>
          </a:p>
          <a:p>
            <a:endParaRPr lang="en-GB"/>
          </a:p>
        </p:txBody>
      </p:sp>
      <p:sp>
        <p:nvSpPr>
          <p:cNvPr id="4" name="Slide Number Placeholder 3"/>
          <p:cNvSpPr>
            <a:spLocks noGrp="1"/>
          </p:cNvSpPr>
          <p:nvPr>
            <p:ph type="sldNum" sz="quarter" idx="10"/>
          </p:nvPr>
        </p:nvSpPr>
        <p:spPr/>
        <p:txBody>
          <a:bodyPr/>
          <a:lstStyle/>
          <a:p>
            <a:fld id="{5A9E3910-79C8-4CA0-9ECC-9014E7FC39BB}" type="slidenum">
              <a:rPr lang="en-GB" smtClean="0"/>
              <a:t>12</a:t>
            </a:fld>
            <a:endParaRPr lang="en-GB"/>
          </a:p>
        </p:txBody>
      </p:sp>
    </p:spTree>
    <p:extLst>
      <p:ext uri="{BB962C8B-B14F-4D97-AF65-F5344CB8AC3E}">
        <p14:creationId xmlns:p14="http://schemas.microsoft.com/office/powerpoint/2010/main" val="2118321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375261A-D16F-45BE-B81B-3AA196A8B220}" type="datetimeFigureOut">
              <a:rPr lang="en-GB" smtClean="0"/>
              <a:t>06/09/2022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A0E4E0-E4D7-4E56-8F40-EF57D6FCEB03}" type="slidenum">
              <a:rPr lang="en-GB" smtClean="0"/>
              <a:t>‹#›</a:t>
            </a:fld>
            <a:endParaRPr lang="en-GB"/>
          </a:p>
        </p:txBody>
      </p:sp>
      <p:pic>
        <p:nvPicPr>
          <p:cNvPr id="9" name="Picture 8" descr="NEW LOGO COLOUR.jpg"/>
          <p:cNvPicPr>
            <a:picLocks noChangeAspect="1"/>
          </p:cNvPicPr>
          <p:nvPr/>
        </p:nvPicPr>
        <p:blipFill>
          <a:blip r:embed="rId2" cstate="print"/>
          <a:stretch>
            <a:fillRect/>
          </a:stretch>
        </p:blipFill>
        <p:spPr>
          <a:xfrm>
            <a:off x="179512" y="188640"/>
            <a:ext cx="1152128" cy="126014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75261A-D16F-45BE-B81B-3AA196A8B220}" type="datetimeFigureOut">
              <a:rPr lang="en-GB" smtClean="0"/>
              <a:t>06/09/2022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A0E4E0-E4D7-4E56-8F40-EF57D6FCEB03}" type="slidenum">
              <a:rPr lang="en-GB" smtClean="0"/>
              <a:t>‹#›</a:t>
            </a:fld>
            <a:endParaRPr lang="en-GB"/>
          </a:p>
        </p:txBody>
      </p:sp>
      <p:pic>
        <p:nvPicPr>
          <p:cNvPr id="7" name="Picture 6" descr="NEW LOGO COLOUR.jpg"/>
          <p:cNvPicPr>
            <a:picLocks noChangeAspect="1"/>
          </p:cNvPicPr>
          <p:nvPr/>
        </p:nvPicPr>
        <p:blipFill>
          <a:blip r:embed="rId2" cstate="print"/>
          <a:stretch>
            <a:fillRect/>
          </a:stretch>
        </p:blipFill>
        <p:spPr>
          <a:xfrm>
            <a:off x="179512" y="188640"/>
            <a:ext cx="1152128" cy="126014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75261A-D16F-45BE-B81B-3AA196A8B220}" type="datetimeFigureOut">
              <a:rPr lang="en-GB" smtClean="0"/>
              <a:t>06/09/2022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A0E4E0-E4D7-4E56-8F40-EF57D6FCEB03}" type="slidenum">
              <a:rPr lang="en-GB" smtClean="0"/>
              <a:t>‹#›</a:t>
            </a:fld>
            <a:endParaRPr lang="en-GB"/>
          </a:p>
        </p:txBody>
      </p:sp>
      <p:pic>
        <p:nvPicPr>
          <p:cNvPr id="7" name="Picture 6" descr="NEW LOGO COLOUR.jpg"/>
          <p:cNvPicPr>
            <a:picLocks noChangeAspect="1"/>
          </p:cNvPicPr>
          <p:nvPr/>
        </p:nvPicPr>
        <p:blipFill>
          <a:blip r:embed="rId2" cstate="print"/>
          <a:stretch>
            <a:fillRect/>
          </a:stretch>
        </p:blipFill>
        <p:spPr>
          <a:xfrm>
            <a:off x="179512" y="188640"/>
            <a:ext cx="1152128" cy="126014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DFEF6F0-8C44-47B7-9A84-725C2F8A494D}" type="datetimeFigureOut">
              <a:rPr lang="en-GB" smtClean="0"/>
              <a:pPr/>
              <a:t>06/09/2022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F5F404-3481-4887-8211-292128C25327}" type="slidenum">
              <a:rPr lang="en-GB" smtClean="0"/>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DFEF6F0-8C44-47B7-9A84-725C2F8A494D}" type="datetimeFigureOut">
              <a:rPr lang="en-GB" smtClean="0"/>
              <a:pPr/>
              <a:t>06/09/2022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F5F404-3481-4887-8211-292128C25327}" type="slidenum">
              <a:rPr lang="en-GB" smtClean="0"/>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FEF6F0-8C44-47B7-9A84-725C2F8A494D}" type="datetimeFigureOut">
              <a:rPr lang="en-GB" smtClean="0"/>
              <a:pPr/>
              <a:t>06/09/2022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F5F404-3481-4887-8211-292128C25327}" type="slidenum">
              <a:rPr lang="en-GB" smtClean="0"/>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DFEF6F0-8C44-47B7-9A84-725C2F8A494D}" type="datetimeFigureOut">
              <a:rPr lang="en-GB" smtClean="0"/>
              <a:pPr/>
              <a:t>06/09/2022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F5F404-3481-4887-8211-292128C25327}" type="slidenum">
              <a:rPr lang="en-GB" smtClean="0"/>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DFEF6F0-8C44-47B7-9A84-725C2F8A494D}" type="datetimeFigureOut">
              <a:rPr lang="en-GB" smtClean="0"/>
              <a:pPr/>
              <a:t>06/09/2022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0F5F404-3481-4887-8211-292128C25327}" type="slidenum">
              <a:rPr lang="en-GB" smtClean="0"/>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DFEF6F0-8C44-47B7-9A84-725C2F8A494D}" type="datetimeFigureOut">
              <a:rPr lang="en-GB" smtClean="0"/>
              <a:pPr/>
              <a:t>06/09/2022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F5F404-3481-4887-8211-292128C25327}" type="slidenum">
              <a:rPr lang="en-GB" smtClean="0"/>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FEF6F0-8C44-47B7-9A84-725C2F8A494D}" type="datetimeFigureOut">
              <a:rPr lang="en-GB" smtClean="0"/>
              <a:pPr/>
              <a:t>06/09/2022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0F5F404-3481-4887-8211-292128C25327}" type="slidenum">
              <a:rPr lang="en-GB" smtClean="0"/>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FEF6F0-8C44-47B7-9A84-725C2F8A494D}" type="datetimeFigureOut">
              <a:rPr lang="en-GB" smtClean="0"/>
              <a:pPr/>
              <a:t>06/09/2022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F5F404-3481-4887-8211-292128C2532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Backdrop.png"/>
          <p:cNvPicPr>
            <a:picLocks noChangeAspect="1"/>
          </p:cNvPicPr>
          <p:nvPr/>
        </p:nvPicPr>
        <p:blipFill>
          <a:blip r:embed="rId2" cstate="print">
            <a:lum contrast="8000"/>
          </a:blip>
          <a:stretch>
            <a:fillRect/>
          </a:stretch>
        </p:blipFill>
        <p:spPr>
          <a:xfrm>
            <a:off x="2987824" y="0"/>
            <a:ext cx="6120680" cy="6858000"/>
          </a:xfrm>
          <a:prstGeom prst="rect">
            <a:avLst/>
          </a:prstGeom>
          <a:noFill/>
          <a:ln>
            <a:noFill/>
          </a:ln>
        </p:spPr>
      </p:pic>
      <p:sp>
        <p:nvSpPr>
          <p:cNvPr id="2" name="Title 1"/>
          <p:cNvSpPr>
            <a:spLocks noGrp="1"/>
          </p:cNvSpPr>
          <p:nvPr>
            <p:ph type="title"/>
          </p:nvPr>
        </p:nvSpPr>
        <p:spPr>
          <a:xfrm>
            <a:off x="1619672" y="274638"/>
            <a:ext cx="7067128" cy="1143000"/>
          </a:xfrm>
        </p:spPr>
        <p:txBody>
          <a:bodyPr/>
          <a:lstStyle/>
          <a:p>
            <a:r>
              <a:rPr lang="en-US"/>
              <a:t>Click to edit Master title style</a:t>
            </a:r>
            <a:endParaRPr lang="en-GB"/>
          </a:p>
        </p:txBody>
      </p:sp>
      <p:sp>
        <p:nvSpPr>
          <p:cNvPr id="3" name="Content Placeholder 2"/>
          <p:cNvSpPr>
            <a:spLocks noGrp="1"/>
          </p:cNvSpPr>
          <p:nvPr>
            <p:ph idx="1"/>
          </p:nvPr>
        </p:nvSpPr>
        <p:spPr>
          <a:xfrm>
            <a:off x="539552" y="1600200"/>
            <a:ext cx="8147248"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75261A-D16F-45BE-B81B-3AA196A8B220}" type="datetimeFigureOut">
              <a:rPr lang="en-GB" smtClean="0"/>
              <a:t>06/09/2022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A0E4E0-E4D7-4E56-8F40-EF57D6FCEB03}" type="slidenum">
              <a:rPr lang="en-GB" smtClean="0"/>
              <a:t>‹#›</a:t>
            </a:fld>
            <a:endParaRPr lang="en-GB"/>
          </a:p>
        </p:txBody>
      </p:sp>
      <p:pic>
        <p:nvPicPr>
          <p:cNvPr id="7" name="Picture 6" descr="NEW LOGO COLOUR.jpg"/>
          <p:cNvPicPr>
            <a:picLocks noChangeAspect="1"/>
          </p:cNvPicPr>
          <p:nvPr/>
        </p:nvPicPr>
        <p:blipFill>
          <a:blip r:embed="rId3" cstate="print"/>
          <a:stretch>
            <a:fillRect/>
          </a:stretch>
        </p:blipFill>
        <p:spPr>
          <a:xfrm>
            <a:off x="179512" y="188640"/>
            <a:ext cx="1152128" cy="126014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FEF6F0-8C44-47B7-9A84-725C2F8A494D}" type="datetimeFigureOut">
              <a:rPr lang="en-GB" smtClean="0"/>
              <a:pPr/>
              <a:t>06/09/2022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F5F404-3481-4887-8211-292128C25327}" type="slidenum">
              <a:rPr lang="en-GB" smtClean="0"/>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DFEF6F0-8C44-47B7-9A84-725C2F8A494D}" type="datetimeFigureOut">
              <a:rPr lang="en-GB" smtClean="0"/>
              <a:pPr/>
              <a:t>06/09/2022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F5F404-3481-4887-8211-292128C25327}" type="slidenum">
              <a:rPr lang="en-GB" smtClean="0"/>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DFEF6F0-8C44-47B7-9A84-725C2F8A494D}" type="datetimeFigureOut">
              <a:rPr lang="en-GB" smtClean="0"/>
              <a:pPr/>
              <a:t>06/09/2022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F5F404-3481-4887-8211-292128C25327}" type="slidenum">
              <a:rPr lang="en-GB" smtClean="0"/>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9AE6AF-0678-460C-BCB7-8DCE94A33660}" type="datetimeFigureOut">
              <a:rPr lang="en-GB" smtClean="0"/>
              <a:pPr/>
              <a:t>06/09/2022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79843F-C268-4870-8774-D28C33FF2847}" type="slidenum">
              <a:rPr lang="en-GB" smtClean="0"/>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29AE6AF-0678-460C-BCB7-8DCE94A33660}" type="datetimeFigureOut">
              <a:rPr lang="en-GB" smtClean="0"/>
              <a:pPr/>
              <a:t>06/09/2022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79843F-C268-4870-8774-D28C33FF2847}" type="slidenum">
              <a:rPr lang="en-GB" smtClean="0"/>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29AE6AF-0678-460C-BCB7-8DCE94A33660}" type="datetimeFigureOut">
              <a:rPr lang="en-GB" smtClean="0"/>
              <a:pPr/>
              <a:t>06/09/2022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79843F-C268-4870-8774-D28C33FF2847}" type="slidenum">
              <a:rPr lang="en-GB" smtClean="0"/>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29AE6AF-0678-460C-BCB7-8DCE94A33660}" type="datetimeFigureOut">
              <a:rPr lang="en-GB" smtClean="0"/>
              <a:pPr/>
              <a:t>06/09/2022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79843F-C268-4870-8774-D28C33FF2847}" type="slidenum">
              <a:rPr lang="en-GB" smtClean="0"/>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AE6AF-0678-460C-BCB7-8DCE94A33660}" type="datetimeFigureOut">
              <a:rPr lang="en-GB" smtClean="0"/>
              <a:pPr/>
              <a:t>06/09/2022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79843F-C268-4870-8774-D28C33FF2847}" type="slidenum">
              <a:rPr lang="en-GB" smtClean="0"/>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9AE6AF-0678-460C-BCB7-8DCE94A33660}" type="datetimeFigureOut">
              <a:rPr lang="en-GB" smtClean="0"/>
              <a:pPr/>
              <a:t>06/09/2022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79843F-C268-4870-8774-D28C33FF2847}" type="slidenum">
              <a:rPr lang="en-GB" smtClean="0"/>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9AE6AF-0678-460C-BCB7-8DCE94A33660}" type="datetimeFigureOut">
              <a:rPr lang="en-GB" smtClean="0"/>
              <a:pPr/>
              <a:t>06/09/2022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79843F-C268-4870-8774-D28C33FF2847}"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75261A-D16F-45BE-B81B-3AA196A8B220}" type="datetimeFigureOut">
              <a:rPr lang="en-GB" smtClean="0"/>
              <a:t>06/09/2022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A0E4E0-E4D7-4E56-8F40-EF57D6FCEB03}" type="slidenum">
              <a:rPr lang="en-GB" smtClean="0"/>
              <a:t>‹#›</a:t>
            </a:fld>
            <a:endParaRPr lang="en-GB"/>
          </a:p>
        </p:txBody>
      </p:sp>
      <p:pic>
        <p:nvPicPr>
          <p:cNvPr id="7" name="Picture 6" descr="NEW LOGO COLOUR.jpg"/>
          <p:cNvPicPr>
            <a:picLocks noChangeAspect="1"/>
          </p:cNvPicPr>
          <p:nvPr/>
        </p:nvPicPr>
        <p:blipFill>
          <a:blip r:embed="rId2" cstate="print"/>
          <a:stretch>
            <a:fillRect/>
          </a:stretch>
        </p:blipFill>
        <p:spPr>
          <a:xfrm>
            <a:off x="179512" y="188640"/>
            <a:ext cx="1152128" cy="1260140"/>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29AE6AF-0678-460C-BCB7-8DCE94A33660}" type="datetimeFigureOut">
              <a:rPr lang="en-GB" smtClean="0"/>
              <a:pPr/>
              <a:t>06/09/2022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79843F-C268-4870-8774-D28C33FF2847}" type="slidenum">
              <a:rPr lang="en-GB" smtClean="0"/>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29AE6AF-0678-460C-BCB7-8DCE94A33660}" type="datetimeFigureOut">
              <a:rPr lang="en-GB" smtClean="0"/>
              <a:pPr/>
              <a:t>06/09/2022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79843F-C268-4870-8774-D28C33FF2847}"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375261A-D16F-45BE-B81B-3AA196A8B220}" type="datetimeFigureOut">
              <a:rPr lang="en-GB" smtClean="0"/>
              <a:t>06/09/2022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A0E4E0-E4D7-4E56-8F40-EF57D6FCEB03}" type="slidenum">
              <a:rPr lang="en-GB" smtClean="0"/>
              <a:t>‹#›</a:t>
            </a:fld>
            <a:endParaRPr lang="en-GB"/>
          </a:p>
        </p:txBody>
      </p:sp>
      <p:pic>
        <p:nvPicPr>
          <p:cNvPr id="8" name="Picture 7" descr="NEW LOGO COLOUR.jpg"/>
          <p:cNvPicPr>
            <a:picLocks noChangeAspect="1"/>
          </p:cNvPicPr>
          <p:nvPr/>
        </p:nvPicPr>
        <p:blipFill>
          <a:blip r:embed="rId2" cstate="print"/>
          <a:stretch>
            <a:fillRect/>
          </a:stretch>
        </p:blipFill>
        <p:spPr>
          <a:xfrm>
            <a:off x="179512" y="188640"/>
            <a:ext cx="1152128" cy="126014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375261A-D16F-45BE-B81B-3AA196A8B220}" type="datetimeFigureOut">
              <a:rPr lang="en-GB" smtClean="0"/>
              <a:t>06/09/2022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AA0E4E0-E4D7-4E56-8F40-EF57D6FCEB03}" type="slidenum">
              <a:rPr lang="en-GB" smtClean="0"/>
              <a:t>‹#›</a:t>
            </a:fld>
            <a:endParaRPr lang="en-GB"/>
          </a:p>
        </p:txBody>
      </p:sp>
      <p:pic>
        <p:nvPicPr>
          <p:cNvPr id="10" name="Picture 9" descr="NEW LOGO COLOUR.jpg"/>
          <p:cNvPicPr>
            <a:picLocks noChangeAspect="1"/>
          </p:cNvPicPr>
          <p:nvPr/>
        </p:nvPicPr>
        <p:blipFill>
          <a:blip r:embed="rId2" cstate="print"/>
          <a:stretch>
            <a:fillRect/>
          </a:stretch>
        </p:blipFill>
        <p:spPr>
          <a:xfrm>
            <a:off x="179512" y="188640"/>
            <a:ext cx="1152128" cy="126014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375261A-D16F-45BE-B81B-3AA196A8B220}" type="datetimeFigureOut">
              <a:rPr lang="en-GB" smtClean="0"/>
              <a:t>06/09/2022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AA0E4E0-E4D7-4E56-8F40-EF57D6FCEB03}" type="slidenum">
              <a:rPr lang="en-GB" smtClean="0"/>
              <a:t>‹#›</a:t>
            </a:fld>
            <a:endParaRPr lang="en-GB"/>
          </a:p>
        </p:txBody>
      </p:sp>
      <p:pic>
        <p:nvPicPr>
          <p:cNvPr id="6" name="Picture 5" descr="NEW LOGO COLOUR.jpg"/>
          <p:cNvPicPr>
            <a:picLocks noChangeAspect="1"/>
          </p:cNvPicPr>
          <p:nvPr/>
        </p:nvPicPr>
        <p:blipFill>
          <a:blip r:embed="rId2" cstate="print"/>
          <a:stretch>
            <a:fillRect/>
          </a:stretch>
        </p:blipFill>
        <p:spPr>
          <a:xfrm>
            <a:off x="179512" y="188640"/>
            <a:ext cx="1152128" cy="126014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75261A-D16F-45BE-B81B-3AA196A8B220}" type="datetimeFigureOut">
              <a:rPr lang="en-GB" smtClean="0"/>
              <a:t>06/09/2022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AA0E4E0-E4D7-4E56-8F40-EF57D6FCEB03}" type="slidenum">
              <a:rPr lang="en-GB" smtClean="0"/>
              <a:t>‹#›</a:t>
            </a:fld>
            <a:endParaRPr lang="en-GB"/>
          </a:p>
        </p:txBody>
      </p:sp>
      <p:pic>
        <p:nvPicPr>
          <p:cNvPr id="5" name="Picture 4" descr="NEW LOGO COLOUR.jpg"/>
          <p:cNvPicPr>
            <a:picLocks noChangeAspect="1"/>
          </p:cNvPicPr>
          <p:nvPr/>
        </p:nvPicPr>
        <p:blipFill>
          <a:blip r:embed="rId2" cstate="print"/>
          <a:stretch>
            <a:fillRect/>
          </a:stretch>
        </p:blipFill>
        <p:spPr>
          <a:xfrm>
            <a:off x="179512" y="188640"/>
            <a:ext cx="1152128" cy="126014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75261A-D16F-45BE-B81B-3AA196A8B220}" type="datetimeFigureOut">
              <a:rPr lang="en-GB" smtClean="0"/>
              <a:t>06/09/2022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A0E4E0-E4D7-4E56-8F40-EF57D6FCEB03}" type="slidenum">
              <a:rPr lang="en-GB" smtClean="0"/>
              <a:t>‹#›</a:t>
            </a:fld>
            <a:endParaRPr lang="en-GB"/>
          </a:p>
        </p:txBody>
      </p:sp>
      <p:pic>
        <p:nvPicPr>
          <p:cNvPr id="8" name="Picture 7" descr="NEW LOGO COLOUR.jpg"/>
          <p:cNvPicPr>
            <a:picLocks noChangeAspect="1"/>
          </p:cNvPicPr>
          <p:nvPr/>
        </p:nvPicPr>
        <p:blipFill>
          <a:blip r:embed="rId2" cstate="print"/>
          <a:stretch>
            <a:fillRect/>
          </a:stretch>
        </p:blipFill>
        <p:spPr>
          <a:xfrm>
            <a:off x="179512" y="188640"/>
            <a:ext cx="1152128" cy="126014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75261A-D16F-45BE-B81B-3AA196A8B220}" type="datetimeFigureOut">
              <a:rPr lang="en-GB" smtClean="0"/>
              <a:t>06/09/2022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A0E4E0-E4D7-4E56-8F40-EF57D6FCEB03}" type="slidenum">
              <a:rPr lang="en-GB" smtClean="0"/>
              <a:t>‹#›</a:t>
            </a:fld>
            <a:endParaRPr lang="en-GB"/>
          </a:p>
        </p:txBody>
      </p:sp>
      <p:pic>
        <p:nvPicPr>
          <p:cNvPr id="8" name="Picture 7" descr="NEW LOGO COLOUR.jpg"/>
          <p:cNvPicPr>
            <a:picLocks noChangeAspect="1"/>
          </p:cNvPicPr>
          <p:nvPr/>
        </p:nvPicPr>
        <p:blipFill>
          <a:blip r:embed="rId2" cstate="print"/>
          <a:stretch>
            <a:fillRect/>
          </a:stretch>
        </p:blipFill>
        <p:spPr>
          <a:xfrm>
            <a:off x="179512" y="188640"/>
            <a:ext cx="1152128" cy="126014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Backdrop.png"/>
          <p:cNvPicPr>
            <a:picLocks noChangeAspect="1"/>
          </p:cNvPicPr>
          <p:nvPr/>
        </p:nvPicPr>
        <p:blipFill>
          <a:blip r:embed="rId13" cstate="print">
            <a:lum contrast="8000"/>
          </a:blip>
          <a:stretch>
            <a:fillRect/>
          </a:stretch>
        </p:blipFill>
        <p:spPr>
          <a:xfrm>
            <a:off x="3059832" y="0"/>
            <a:ext cx="6120680" cy="6858000"/>
          </a:xfrm>
          <a:prstGeom prst="rect">
            <a:avLst/>
          </a:prstGeom>
          <a:noFill/>
          <a:ln>
            <a:noFill/>
          </a:ln>
        </p:spPr>
      </p:pic>
      <p:sp>
        <p:nvSpPr>
          <p:cNvPr id="2" name="Title Placeholder 1"/>
          <p:cNvSpPr>
            <a:spLocks noGrp="1"/>
          </p:cNvSpPr>
          <p:nvPr>
            <p:ph type="title"/>
          </p:nvPr>
        </p:nvSpPr>
        <p:spPr>
          <a:xfrm>
            <a:off x="1475656" y="274638"/>
            <a:ext cx="7211144"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75261A-D16F-45BE-B81B-3AA196A8B220}" type="datetimeFigureOut">
              <a:rPr lang="en-GB" smtClean="0"/>
              <a:t>06/09/2022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0E4E0-E4D7-4E56-8F40-EF57D6FCEB03}" type="slidenum">
              <a:rPr lang="en-GB" smtClean="0"/>
              <a:t>‹#›</a:t>
            </a:fld>
            <a:endParaRPr lang="en-GB"/>
          </a:p>
        </p:txBody>
      </p:sp>
      <p:pic>
        <p:nvPicPr>
          <p:cNvPr id="7" name="Picture 6" descr="NEW LOGO COLOUR.jpg"/>
          <p:cNvPicPr>
            <a:picLocks noChangeAspect="1"/>
          </p:cNvPicPr>
          <p:nvPr/>
        </p:nvPicPr>
        <p:blipFill>
          <a:blip r:embed="rId14" cstate="print"/>
          <a:stretch>
            <a:fillRect/>
          </a:stretch>
        </p:blipFill>
        <p:spPr>
          <a:xfrm>
            <a:off x="179512" y="188640"/>
            <a:ext cx="1152128" cy="126014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6"/>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6"/>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6"/>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6"/>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FEF6F0-8C44-47B7-9A84-725C2F8A494D}" type="datetimeFigureOut">
              <a:rPr lang="en-GB" smtClean="0"/>
              <a:pPr/>
              <a:t>06/09/2022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F5F404-3481-4887-8211-292128C2532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AE6AF-0678-460C-BCB7-8DCE94A33660}" type="datetimeFigureOut">
              <a:rPr lang="en-GB" smtClean="0"/>
              <a:pPr/>
              <a:t>06/09/2022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79843F-C268-4870-8774-D28C33FF284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7.xml"/><Relationship Id="rId6" Type="http://schemas.openxmlformats.org/officeDocument/2006/relationships/image" Target="../media/image28.jpeg"/><Relationship Id="rId5" Type="http://schemas.openxmlformats.org/officeDocument/2006/relationships/hyperlink" Target="https://cedar.asfc.ac.uk/" TargetMode="External"/><Relationship Id="rId4" Type="http://schemas.openxmlformats.org/officeDocument/2006/relationships/image" Target="../media/image27.sv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asfc.ac.uk/"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3" Type="http://schemas.openxmlformats.org/officeDocument/2006/relationships/hyperlink" Target="https://cedar.asfc.ac.uk/"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hyperlink" Target="https://www.asfc.ac.uk/"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learningcentre@asfc.ac.uk"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619672" y="836712"/>
            <a:ext cx="6982544" cy="1872208"/>
          </a:xfrm>
        </p:spPr>
        <p:txBody>
          <a:bodyPr>
            <a:normAutofit fontScale="90000"/>
          </a:bodyPr>
          <a:lstStyle/>
          <a:p>
            <a:br>
              <a:rPr lang="en-GB" sz="5400" b="1"/>
            </a:br>
            <a:br>
              <a:rPr lang="en-GB" sz="5400" b="1"/>
            </a:br>
            <a:br>
              <a:rPr lang="en-GB" sz="5400" b="1"/>
            </a:br>
            <a:br>
              <a:rPr lang="en-GB" sz="5400" b="1"/>
            </a:br>
            <a:br>
              <a:rPr lang="en-GB" sz="5400" b="1"/>
            </a:br>
            <a:r>
              <a:rPr lang="en-GB" sz="5400" b="1"/>
              <a:t>Welcome to</a:t>
            </a:r>
            <a:br>
              <a:rPr lang="en-GB" sz="5400" b="1"/>
            </a:br>
            <a:r>
              <a:rPr lang="en-GB" sz="5400" b="1"/>
              <a:t>Ashton Sixth Form College</a:t>
            </a:r>
            <a:br>
              <a:rPr lang="en-GB" sz="5400" b="1"/>
            </a:br>
            <a:r>
              <a:rPr lang="en-GB" sz="5400" b="1"/>
              <a:t> </a:t>
            </a:r>
            <a:br>
              <a:rPr lang="en-GB" sz="5400" b="1"/>
            </a:br>
            <a:r>
              <a:rPr lang="en-GB" sz="5400"/>
              <a:t>New Student</a:t>
            </a:r>
            <a:br>
              <a:rPr lang="en-GB" sz="5400"/>
            </a:br>
            <a:r>
              <a:rPr lang="en-GB" sz="5400"/>
              <a:t>Welcome Day 2022</a:t>
            </a:r>
            <a:br>
              <a:rPr lang="en-GB" sz="5400" b="1"/>
            </a:br>
            <a:br>
              <a:rPr lang="en-GB" sz="5400" b="1"/>
            </a:br>
            <a:r>
              <a:rPr lang="en-GB" sz="3600"/>
              <a:t>@ashtonsixthform</a:t>
            </a:r>
            <a:br>
              <a:rPr lang="en-GB" sz="3600"/>
            </a:br>
            <a:r>
              <a:rPr lang="en-GB" sz="3600"/>
              <a:t>@ASFCStudentNews   </a:t>
            </a:r>
            <a:br>
              <a:rPr lang="en-GB" sz="3600"/>
            </a:br>
            <a:br>
              <a:rPr lang="en-GB" sz="3600"/>
            </a:br>
            <a:r>
              <a:rPr lang="en-GB" sz="3600"/>
              <a:t>                                                          </a:t>
            </a:r>
            <a:r>
              <a:rPr lang="en-GB" sz="1800" b="1"/>
              <a:t>2022</a:t>
            </a:r>
          </a:p>
        </p:txBody>
      </p:sp>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490415" y="4672959"/>
            <a:ext cx="857449" cy="572582"/>
          </a:xfrm>
          <a:prstGeom prst="rect">
            <a:avLst/>
          </a:prstGeom>
        </p:spPr>
      </p:pic>
    </p:spTree>
    <p:extLst>
      <p:ext uri="{BB962C8B-B14F-4D97-AF65-F5344CB8AC3E}">
        <p14:creationId xmlns:p14="http://schemas.microsoft.com/office/powerpoint/2010/main" val="359502271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0799B-F05E-51B5-1F52-126A046978D8}"/>
              </a:ext>
            </a:extLst>
          </p:cNvPr>
          <p:cNvSpPr>
            <a:spLocks noGrp="1"/>
          </p:cNvSpPr>
          <p:nvPr>
            <p:ph type="title"/>
          </p:nvPr>
        </p:nvSpPr>
        <p:spPr>
          <a:xfrm>
            <a:off x="1619672" y="274638"/>
            <a:ext cx="7067128" cy="1057807"/>
          </a:xfrm>
        </p:spPr>
        <p:txBody>
          <a:bodyPr>
            <a:noAutofit/>
          </a:bodyPr>
          <a:lstStyle/>
          <a:p>
            <a:r>
              <a:rPr lang="en-US">
                <a:ea typeface="+mj-lt"/>
                <a:cs typeface="+mj-lt"/>
              </a:rPr>
              <a:t>Reporting Absences</a:t>
            </a:r>
            <a:endParaRPr lang="en-US"/>
          </a:p>
        </p:txBody>
      </p:sp>
      <p:sp>
        <p:nvSpPr>
          <p:cNvPr id="3" name="Content Placeholder 2">
            <a:extLst>
              <a:ext uri="{FF2B5EF4-FFF2-40B4-BE49-F238E27FC236}">
                <a16:creationId xmlns:a16="http://schemas.microsoft.com/office/drawing/2014/main" id="{ACBA0D71-9BB6-1D80-C59C-96947BA73838}"/>
              </a:ext>
            </a:extLst>
          </p:cNvPr>
          <p:cNvSpPr>
            <a:spLocks noGrp="1"/>
          </p:cNvSpPr>
          <p:nvPr>
            <p:ph idx="1"/>
          </p:nvPr>
        </p:nvSpPr>
        <p:spPr>
          <a:xfrm>
            <a:off x="1011617" y="1600200"/>
            <a:ext cx="5020015" cy="5122309"/>
          </a:xfrm>
        </p:spPr>
        <p:txBody>
          <a:bodyPr vert="horz" lIns="91440" tIns="45720" rIns="91440" bIns="45720" rtlCol="0" anchor="t">
            <a:normAutofit fontScale="92500" lnSpcReduction="20000"/>
          </a:bodyPr>
          <a:lstStyle/>
          <a:p>
            <a:pPr marL="457200" indent="-457200"/>
            <a:r>
              <a:rPr lang="en-US">
                <a:cs typeface="Calibri"/>
              </a:rPr>
              <a:t>Parent/</a:t>
            </a:r>
            <a:r>
              <a:rPr lang="en-US" err="1">
                <a:cs typeface="Calibri"/>
              </a:rPr>
              <a:t>carer</a:t>
            </a:r>
            <a:r>
              <a:rPr lang="en-US">
                <a:cs typeface="Calibri"/>
              </a:rPr>
              <a:t>/guardian to report absence wherever possible:</a:t>
            </a:r>
          </a:p>
          <a:p>
            <a:pPr marL="457200" indent="-457200"/>
            <a:r>
              <a:rPr lang="en-US">
                <a:cs typeface="Calibri"/>
              </a:rPr>
              <a:t>Absence line – 0161 330 2330</a:t>
            </a:r>
            <a:endParaRPr lang="en-US">
              <a:ea typeface="Calibri"/>
              <a:cs typeface="Calibri"/>
            </a:endParaRPr>
          </a:p>
          <a:p>
            <a:pPr marL="457200" indent="-457200"/>
            <a:r>
              <a:rPr lang="en-US">
                <a:cs typeface="Calibri"/>
              </a:rPr>
              <a:t>ASFC Parent Cedar</a:t>
            </a:r>
            <a:endParaRPr lang="en-US">
              <a:ea typeface="Calibri"/>
              <a:cs typeface="Calibri"/>
            </a:endParaRPr>
          </a:p>
          <a:p>
            <a:pPr marL="457200" indent="-457200"/>
            <a:r>
              <a:rPr lang="en-US">
                <a:cs typeface="Calibri"/>
              </a:rPr>
              <a:t>Sign out for students – Main Reception in college (to be </a:t>
            </a:r>
            <a:r>
              <a:rPr lang="en-US" err="1">
                <a:cs typeface="Calibri"/>
              </a:rPr>
              <a:t>authorised</a:t>
            </a:r>
            <a:r>
              <a:rPr lang="en-US">
                <a:cs typeface="Calibri"/>
              </a:rPr>
              <a:t> asap by parent/ </a:t>
            </a:r>
            <a:r>
              <a:rPr lang="en-US" err="1">
                <a:cs typeface="Calibri"/>
              </a:rPr>
              <a:t>carer</a:t>
            </a:r>
            <a:r>
              <a:rPr lang="en-US">
                <a:cs typeface="Calibri"/>
              </a:rPr>
              <a:t>/ guardian)</a:t>
            </a:r>
            <a:endParaRPr lang="en-US">
              <a:ea typeface="Calibri"/>
              <a:cs typeface="Calibri"/>
            </a:endParaRPr>
          </a:p>
          <a:p>
            <a:pPr marL="457200" indent="-457200"/>
            <a:r>
              <a:rPr lang="en-US">
                <a:ea typeface="Calibri"/>
                <a:cs typeface="Calibri"/>
              </a:rPr>
              <a:t>Holidays are always marked as an </a:t>
            </a:r>
            <a:r>
              <a:rPr lang="en-US" err="1">
                <a:ea typeface="Calibri"/>
                <a:cs typeface="Calibri"/>
              </a:rPr>
              <a:t>unauthorised</a:t>
            </a:r>
            <a:r>
              <a:rPr lang="en-US">
                <a:ea typeface="Calibri"/>
                <a:cs typeface="Calibri"/>
              </a:rPr>
              <a:t> absence</a:t>
            </a:r>
          </a:p>
          <a:p>
            <a:pPr marL="0" indent="0">
              <a:buNone/>
            </a:pPr>
            <a:endParaRPr lang="en-US">
              <a:cs typeface="Calibri"/>
            </a:endParaRPr>
          </a:p>
          <a:p>
            <a:pPr marL="0" indent="0">
              <a:buNone/>
            </a:pPr>
            <a:endParaRPr lang="en-US">
              <a:ea typeface="Calibri"/>
              <a:cs typeface="Calibri"/>
            </a:endParaRPr>
          </a:p>
          <a:p>
            <a:pPr marL="0" indent="0">
              <a:buNone/>
            </a:pPr>
            <a:endParaRPr lang="en-US">
              <a:ea typeface="Calibri"/>
              <a:cs typeface="Calibri"/>
            </a:endParaRPr>
          </a:p>
          <a:p>
            <a:pPr marL="0" indent="0">
              <a:buNone/>
            </a:pPr>
            <a:endParaRPr lang="en-US">
              <a:ea typeface="Calibri"/>
              <a:cs typeface="Calibri"/>
            </a:endParaRPr>
          </a:p>
          <a:p>
            <a:endParaRPr lang="en-US">
              <a:ea typeface="Calibri"/>
              <a:cs typeface="Calibri"/>
            </a:endParaRPr>
          </a:p>
        </p:txBody>
      </p:sp>
      <p:pic>
        <p:nvPicPr>
          <p:cNvPr id="6" name="Content Placeholder 3" descr="File:Gnome-face-sick.svg - Wikimedia Commons">
            <a:extLst>
              <a:ext uri="{FF2B5EF4-FFF2-40B4-BE49-F238E27FC236}">
                <a16:creationId xmlns:a16="http://schemas.microsoft.com/office/drawing/2014/main" id="{E6176D9A-2D5B-D3F4-8F9F-C8B8871965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7110" y="2112572"/>
            <a:ext cx="2968555" cy="2968555"/>
          </a:xfrm>
          <a:prstGeom prst="rect">
            <a:avLst/>
          </a:prstGeom>
        </p:spPr>
      </p:pic>
    </p:spTree>
    <p:extLst>
      <p:ext uri="{BB962C8B-B14F-4D97-AF65-F5344CB8AC3E}">
        <p14:creationId xmlns:p14="http://schemas.microsoft.com/office/powerpoint/2010/main" val="3316168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0799B-F05E-51B5-1F52-126A046978D8}"/>
              </a:ext>
            </a:extLst>
          </p:cNvPr>
          <p:cNvSpPr>
            <a:spLocks noGrp="1"/>
          </p:cNvSpPr>
          <p:nvPr>
            <p:ph type="title"/>
          </p:nvPr>
        </p:nvSpPr>
        <p:spPr/>
        <p:txBody>
          <a:bodyPr>
            <a:normAutofit/>
          </a:bodyPr>
          <a:lstStyle/>
          <a:p>
            <a:r>
              <a:rPr lang="en-US">
                <a:ea typeface="+mj-lt"/>
                <a:cs typeface="+mj-lt"/>
              </a:rPr>
              <a:t>Over to You</a:t>
            </a:r>
            <a:endParaRPr lang="en-US"/>
          </a:p>
        </p:txBody>
      </p:sp>
      <p:sp>
        <p:nvSpPr>
          <p:cNvPr id="3" name="Content Placeholder 2">
            <a:extLst>
              <a:ext uri="{FF2B5EF4-FFF2-40B4-BE49-F238E27FC236}">
                <a16:creationId xmlns:a16="http://schemas.microsoft.com/office/drawing/2014/main" id="{ACBA0D71-9BB6-1D80-C59C-96947BA73838}"/>
              </a:ext>
            </a:extLst>
          </p:cNvPr>
          <p:cNvSpPr>
            <a:spLocks noGrp="1"/>
          </p:cNvSpPr>
          <p:nvPr>
            <p:ph sz="half" idx="1"/>
          </p:nvPr>
        </p:nvSpPr>
        <p:spPr>
          <a:xfrm>
            <a:off x="555977" y="1713089"/>
            <a:ext cx="5252154" cy="4525963"/>
          </a:xfrm>
        </p:spPr>
        <p:txBody>
          <a:bodyPr vert="horz" lIns="91440" tIns="45720" rIns="91440" bIns="45720" rtlCol="0" anchor="t">
            <a:normAutofit/>
          </a:bodyPr>
          <a:lstStyle/>
          <a:p>
            <a:pPr marL="457200" indent="-457200"/>
            <a:r>
              <a:rPr lang="en-US">
                <a:cs typeface="Calibri"/>
              </a:rPr>
              <a:t>Now we will be logging onto all the college network accounts you will need during your time at college</a:t>
            </a:r>
          </a:p>
          <a:p>
            <a:pPr marL="457200" indent="-457200"/>
            <a:r>
              <a:rPr lang="en-US">
                <a:cs typeface="Calibri"/>
              </a:rPr>
              <a:t>Please remember your password!</a:t>
            </a:r>
          </a:p>
          <a:p>
            <a:pPr marL="457200" indent="-457200"/>
            <a:r>
              <a:rPr lang="en-US">
                <a:cs typeface="Calibri"/>
              </a:rPr>
              <a:t>We will also show you how to access these systems from home</a:t>
            </a:r>
          </a:p>
          <a:p>
            <a:pPr marL="0" indent="0">
              <a:buNone/>
            </a:pPr>
            <a:endParaRPr lang="en-US">
              <a:ea typeface="Calibri"/>
              <a:cs typeface="Calibri"/>
            </a:endParaRPr>
          </a:p>
          <a:p>
            <a:pPr marL="0" indent="0">
              <a:buNone/>
            </a:pPr>
            <a:endParaRPr lang="en-US">
              <a:cs typeface="Calibri"/>
            </a:endParaRPr>
          </a:p>
          <a:p>
            <a:pPr marL="0" indent="0">
              <a:buNone/>
            </a:pPr>
            <a:endParaRPr lang="en-US">
              <a:ea typeface="Calibri"/>
              <a:cs typeface="Calibri"/>
            </a:endParaRPr>
          </a:p>
          <a:p>
            <a:pPr marL="0" indent="0">
              <a:buNone/>
            </a:pPr>
            <a:endParaRPr lang="en-US">
              <a:ea typeface="Calibri"/>
              <a:cs typeface="Calibri"/>
            </a:endParaRPr>
          </a:p>
          <a:p>
            <a:endParaRPr lang="en-US">
              <a:ea typeface="Calibri"/>
              <a:cs typeface="Calibri"/>
            </a:endParaRPr>
          </a:p>
        </p:txBody>
      </p:sp>
      <p:pic>
        <p:nvPicPr>
          <p:cNvPr id="5" name="Picture 5">
            <a:extLst>
              <a:ext uri="{FF2B5EF4-FFF2-40B4-BE49-F238E27FC236}">
                <a16:creationId xmlns:a16="http://schemas.microsoft.com/office/drawing/2014/main" id="{BC7E22A7-6DA4-B6E3-FD09-453B295BDFBA}"/>
              </a:ext>
            </a:extLst>
          </p:cNvPr>
          <p:cNvPicPr>
            <a:picLocks noGrp="1" noChangeAspect="1"/>
          </p:cNvPicPr>
          <p:nvPr>
            <p:ph sz="half" idx="2"/>
          </p:nvPr>
        </p:nvPicPr>
        <p:blipFill>
          <a:blip r:embed="rId2"/>
          <a:stretch>
            <a:fillRect/>
          </a:stretch>
        </p:blipFill>
        <p:spPr>
          <a:xfrm>
            <a:off x="6043083" y="2242344"/>
            <a:ext cx="2688167" cy="2564341"/>
          </a:xfrm>
        </p:spPr>
      </p:pic>
    </p:spTree>
    <p:extLst>
      <p:ext uri="{BB962C8B-B14F-4D97-AF65-F5344CB8AC3E}">
        <p14:creationId xmlns:p14="http://schemas.microsoft.com/office/powerpoint/2010/main" val="1687576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How to set up your network login/password</a:t>
            </a:r>
          </a:p>
        </p:txBody>
      </p:sp>
      <p:sp>
        <p:nvSpPr>
          <p:cNvPr id="3" name="Content Placeholder 2"/>
          <p:cNvSpPr>
            <a:spLocks noGrp="1"/>
          </p:cNvSpPr>
          <p:nvPr>
            <p:ph idx="1"/>
          </p:nvPr>
        </p:nvSpPr>
        <p:spPr>
          <a:xfrm>
            <a:off x="1489855" y="1786806"/>
            <a:ext cx="7344816" cy="5179714"/>
          </a:xfrm>
        </p:spPr>
        <p:txBody>
          <a:bodyPr vert="horz" lIns="91440" tIns="45720" rIns="91440" bIns="45720" rtlCol="0" anchor="t">
            <a:normAutofit fontScale="70000" lnSpcReduction="20000"/>
          </a:bodyPr>
          <a:lstStyle/>
          <a:p>
            <a:pPr marL="0" indent="0" algn="ctr">
              <a:buNone/>
            </a:pPr>
            <a:r>
              <a:rPr lang="en-GB" sz="2800"/>
              <a:t>Your login details are made of the following:</a:t>
            </a:r>
          </a:p>
          <a:p>
            <a:pPr marL="0" indent="0" algn="ctr">
              <a:buNone/>
            </a:pPr>
            <a:endParaRPr lang="en-GB"/>
          </a:p>
          <a:p>
            <a:pPr marL="0" indent="0" algn="ctr">
              <a:buNone/>
            </a:pPr>
            <a:endParaRPr lang="en-GB"/>
          </a:p>
          <a:p>
            <a:pPr marL="0" indent="0" algn="ctr">
              <a:buNone/>
            </a:pPr>
            <a:endParaRPr lang="en-GB" sz="2800"/>
          </a:p>
          <a:p>
            <a:pPr marL="0" indent="0" algn="ctr">
              <a:buNone/>
            </a:pPr>
            <a:endParaRPr lang="en-GB" sz="2800"/>
          </a:p>
          <a:p>
            <a:r>
              <a:rPr lang="en-GB" sz="2400"/>
              <a:t>Example username: </a:t>
            </a:r>
            <a:r>
              <a:rPr lang="en-GB" sz="2400" b="1"/>
              <a:t>22smithjohnp</a:t>
            </a:r>
            <a:r>
              <a:rPr lang="en-GB" sz="2400"/>
              <a:t> </a:t>
            </a:r>
          </a:p>
          <a:p>
            <a:r>
              <a:rPr lang="en-GB" sz="2400"/>
              <a:t>The default password is: </a:t>
            </a:r>
            <a:r>
              <a:rPr lang="en-GB" sz="2400" b="1">
                <a:solidFill>
                  <a:srgbClr val="FF0000"/>
                </a:solidFill>
              </a:rPr>
              <a:t>Password1</a:t>
            </a:r>
            <a:r>
              <a:rPr lang="en-GB" sz="2400" b="1"/>
              <a:t> </a:t>
            </a:r>
            <a:r>
              <a:rPr lang="en-GB" sz="2400"/>
              <a:t>(once you initially login you will be prompted to choose a new password of your choice)</a:t>
            </a:r>
          </a:p>
          <a:p>
            <a:endParaRPr lang="en-GB" sz="2400" b="1"/>
          </a:p>
          <a:p>
            <a:r>
              <a:rPr lang="en-GB" sz="2400"/>
              <a:t>Your password should consist of </a:t>
            </a:r>
            <a:r>
              <a:rPr lang="en-GB" sz="2400" b="1">
                <a:solidFill>
                  <a:srgbClr val="FF0000"/>
                </a:solidFill>
              </a:rPr>
              <a:t>8 or more characters </a:t>
            </a:r>
            <a:r>
              <a:rPr lang="en-GB" sz="2400"/>
              <a:t>and should </a:t>
            </a:r>
            <a:r>
              <a:rPr lang="en-GB" sz="2400" b="1">
                <a:solidFill>
                  <a:schemeClr val="tx1"/>
                </a:solidFill>
              </a:rPr>
              <a:t>include</a:t>
            </a:r>
            <a:r>
              <a:rPr lang="en-GB" sz="2400" b="1">
                <a:solidFill>
                  <a:srgbClr val="FF0000"/>
                </a:solidFill>
              </a:rPr>
              <a:t> 3 </a:t>
            </a:r>
            <a:r>
              <a:rPr lang="en-GB" sz="2400" b="1">
                <a:solidFill>
                  <a:schemeClr val="tx1"/>
                </a:solidFill>
              </a:rPr>
              <a:t>of</a:t>
            </a:r>
            <a:r>
              <a:rPr lang="en-GB" sz="2400" b="1">
                <a:solidFill>
                  <a:srgbClr val="FF0000"/>
                </a:solidFill>
              </a:rPr>
              <a:t> </a:t>
            </a:r>
            <a:r>
              <a:rPr lang="en-GB" sz="2400" b="1">
                <a:solidFill>
                  <a:schemeClr val="tx1"/>
                </a:solidFill>
              </a:rPr>
              <a:t>the following 4 types:</a:t>
            </a:r>
          </a:p>
          <a:p>
            <a:pPr marL="0" indent="0">
              <a:buNone/>
            </a:pPr>
            <a:endParaRPr lang="en-GB" sz="2400"/>
          </a:p>
          <a:p>
            <a:r>
              <a:rPr lang="en-GB" sz="2400">
                <a:solidFill>
                  <a:srgbClr val="FF0000"/>
                </a:solidFill>
              </a:rPr>
              <a:t>English uppercase </a:t>
            </a:r>
            <a:r>
              <a:rPr lang="en-GB" sz="2400"/>
              <a:t>(A through Z)</a:t>
            </a:r>
          </a:p>
          <a:p>
            <a:r>
              <a:rPr lang="en-GB" sz="2400">
                <a:solidFill>
                  <a:srgbClr val="FF0000"/>
                </a:solidFill>
              </a:rPr>
              <a:t>English lowercase </a:t>
            </a:r>
            <a:r>
              <a:rPr lang="en-GB" sz="2400"/>
              <a:t>(a through z)</a:t>
            </a:r>
          </a:p>
          <a:p>
            <a:r>
              <a:rPr lang="en-GB" sz="2400">
                <a:solidFill>
                  <a:srgbClr val="FF0000"/>
                </a:solidFill>
              </a:rPr>
              <a:t>Digits 0 through 9</a:t>
            </a:r>
          </a:p>
          <a:p>
            <a:r>
              <a:rPr lang="en-GB" sz="2400">
                <a:solidFill>
                  <a:srgbClr val="FF0000"/>
                </a:solidFill>
              </a:rPr>
              <a:t>Non-alphabetic characters</a:t>
            </a:r>
            <a:r>
              <a:rPr lang="en-GB" sz="2400"/>
              <a:t> e.g. !%&amp;</a:t>
            </a:r>
          </a:p>
          <a:p>
            <a:pPr marL="0" indent="0" algn="ctr">
              <a:buNone/>
            </a:pPr>
            <a:r>
              <a:rPr lang="en-GB" sz="2600"/>
              <a:t> </a:t>
            </a:r>
          </a:p>
          <a:p>
            <a:pPr marL="0" indent="0" algn="ctr">
              <a:buNone/>
            </a:pPr>
            <a:r>
              <a:rPr lang="en-GB" sz="2900" b="1"/>
              <a:t>Email Address: </a:t>
            </a:r>
            <a:r>
              <a:rPr lang="en-GB" sz="2900"/>
              <a:t>22smithjohnp@asfc.ac.uk</a:t>
            </a:r>
            <a:endParaRPr lang="en-GB" sz="2900">
              <a:cs typeface="Calibri"/>
            </a:endParaRPr>
          </a:p>
          <a:p>
            <a:pPr marL="0" indent="0" algn="ctr">
              <a:buNone/>
            </a:pPr>
            <a:endParaRPr lang="en-GB"/>
          </a:p>
        </p:txBody>
      </p:sp>
      <p:graphicFrame>
        <p:nvGraphicFramePr>
          <p:cNvPr id="6" name="Table 5"/>
          <p:cNvGraphicFramePr>
            <a:graphicFrameLocks noGrp="1"/>
          </p:cNvGraphicFramePr>
          <p:nvPr>
            <p:extLst>
              <p:ext uri="{D42A27DB-BD31-4B8C-83A1-F6EECF244321}">
                <p14:modId xmlns:p14="http://schemas.microsoft.com/office/powerpoint/2010/main" val="2292243695"/>
              </p:ext>
            </p:extLst>
          </p:nvPr>
        </p:nvGraphicFramePr>
        <p:xfrm>
          <a:off x="2083427" y="1824356"/>
          <a:ext cx="6096000" cy="101092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4275804412"/>
                    </a:ext>
                  </a:extLst>
                </a:gridCol>
                <a:gridCol w="1524000">
                  <a:extLst>
                    <a:ext uri="{9D8B030D-6E8A-4147-A177-3AD203B41FA5}">
                      <a16:colId xmlns:a16="http://schemas.microsoft.com/office/drawing/2014/main" val="1986603285"/>
                    </a:ext>
                  </a:extLst>
                </a:gridCol>
                <a:gridCol w="1524000">
                  <a:extLst>
                    <a:ext uri="{9D8B030D-6E8A-4147-A177-3AD203B41FA5}">
                      <a16:colId xmlns:a16="http://schemas.microsoft.com/office/drawing/2014/main" val="4232324702"/>
                    </a:ext>
                  </a:extLst>
                </a:gridCol>
                <a:gridCol w="1524000">
                  <a:extLst>
                    <a:ext uri="{9D8B030D-6E8A-4147-A177-3AD203B41FA5}">
                      <a16:colId xmlns:a16="http://schemas.microsoft.com/office/drawing/2014/main" val="186630532"/>
                    </a:ext>
                  </a:extLst>
                </a:gridCol>
              </a:tblGrid>
              <a:tr h="609868">
                <a:tc>
                  <a:txBody>
                    <a:bodyPr/>
                    <a:lstStyle/>
                    <a:p>
                      <a:r>
                        <a:rPr lang="en-GB">
                          <a:solidFill>
                            <a:srgbClr val="002060"/>
                          </a:solidFill>
                        </a:rPr>
                        <a:t>Year of enrolment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a:solidFill>
                            <a:srgbClr val="002060"/>
                          </a:solidFill>
                        </a:rPr>
                        <a:t>Surname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a:solidFill>
                            <a:srgbClr val="002060"/>
                          </a:solidFill>
                        </a:rPr>
                        <a:t>First name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a:solidFill>
                            <a:srgbClr val="002060"/>
                          </a:solidFill>
                        </a:rPr>
                        <a:t>Middle</a:t>
                      </a:r>
                      <a:r>
                        <a:rPr lang="en-GB" baseline="0">
                          <a:solidFill>
                            <a:srgbClr val="002060"/>
                          </a:solidFill>
                        </a:rPr>
                        <a:t> initial</a:t>
                      </a:r>
                      <a:endParaRPr lang="en-GB">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3633624"/>
                  </a:ext>
                </a:extLst>
              </a:tr>
              <a:tr h="370840">
                <a:tc>
                  <a:txBody>
                    <a:bodyPr/>
                    <a:lstStyle/>
                    <a:p>
                      <a:r>
                        <a:rPr lang="en-GB">
                          <a:solidFill>
                            <a:srgbClr val="002060"/>
                          </a:solidFill>
                        </a:rPr>
                        <a:t>22</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a:solidFill>
                            <a:srgbClr val="002060"/>
                          </a:solidFill>
                        </a:rPr>
                        <a:t>smith</a:t>
                      </a:r>
                      <a:r>
                        <a:rPr lang="en-GB" baseline="0">
                          <a:solidFill>
                            <a:srgbClr val="002060"/>
                          </a:solidFill>
                        </a:rPr>
                        <a:t> </a:t>
                      </a:r>
                      <a:endParaRPr lang="en-GB">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a:solidFill>
                            <a:srgbClr val="002060"/>
                          </a:solidFill>
                        </a:rPr>
                        <a:t>john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a:solidFill>
                            <a:srgbClr val="002060"/>
                          </a:solidFill>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4401050"/>
                  </a:ext>
                </a:extLst>
              </a:tr>
            </a:tbl>
          </a:graphicData>
        </a:graphic>
      </p:graphicFrame>
    </p:spTree>
    <p:extLst>
      <p:ext uri="{BB962C8B-B14F-4D97-AF65-F5344CB8AC3E}">
        <p14:creationId xmlns:p14="http://schemas.microsoft.com/office/powerpoint/2010/main" val="2265095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9678" y="198512"/>
            <a:ext cx="6878322" cy="1143000"/>
          </a:xfrm>
        </p:spPr>
        <p:txBody>
          <a:bodyPr>
            <a:normAutofit/>
          </a:bodyPr>
          <a:lstStyle/>
          <a:p>
            <a:r>
              <a:rPr lang="en-GB"/>
              <a:t>Wi-Fi Access on your device</a:t>
            </a:r>
          </a:p>
        </p:txBody>
      </p:sp>
      <p:sp>
        <p:nvSpPr>
          <p:cNvPr id="3" name="Content Placeholder 2"/>
          <p:cNvSpPr>
            <a:spLocks noGrp="1"/>
          </p:cNvSpPr>
          <p:nvPr>
            <p:ph idx="1"/>
          </p:nvPr>
        </p:nvSpPr>
        <p:spPr>
          <a:xfrm>
            <a:off x="1475656" y="1683222"/>
            <a:ext cx="7211144" cy="4842121"/>
          </a:xfrm>
        </p:spPr>
        <p:txBody>
          <a:bodyPr>
            <a:normAutofit/>
          </a:bodyPr>
          <a:lstStyle/>
          <a:p>
            <a:r>
              <a:rPr lang="en-GB" sz="4800"/>
              <a:t>The College network is </a:t>
            </a:r>
            <a:r>
              <a:rPr lang="en-GB" sz="4800" b="1"/>
              <a:t>ASFC-BYOD</a:t>
            </a:r>
          </a:p>
          <a:p>
            <a:r>
              <a:rPr lang="en-GB" sz="2800"/>
              <a:t>Login with your College username and password</a:t>
            </a:r>
          </a:p>
          <a:p>
            <a:r>
              <a:rPr lang="en-GB" sz="2800"/>
              <a:t>If you need help getting onto the Wi-Fi please see a member of Library or IT staff (IT helpdesk: MB 2.19)</a:t>
            </a:r>
          </a:p>
          <a:p>
            <a:pPr marL="0" indent="0">
              <a:buNone/>
            </a:pPr>
            <a:endParaRPr lang="en-GB" sz="2800"/>
          </a:p>
          <a:p>
            <a:endParaRPr lang="en-GB" sz="2400"/>
          </a:p>
          <a:p>
            <a:endParaRPr lang="en-GB" sz="2400" b="1"/>
          </a:p>
          <a:p>
            <a:endParaRPr lang="en-GB" sz="2400" b="1"/>
          </a:p>
          <a:p>
            <a:endParaRPr lang="en-GB" sz="2400" b="1"/>
          </a:p>
          <a:p>
            <a:endParaRPr lang="en-GB" sz="2400" b="1"/>
          </a:p>
          <a:p>
            <a:endParaRPr lang="en-GB" sz="2400" b="1"/>
          </a:p>
          <a:p>
            <a:endParaRPr lang="en-GB" sz="2400" b="1"/>
          </a:p>
          <a:p>
            <a:pPr marL="0" indent="0">
              <a:buNone/>
            </a:pPr>
            <a:endParaRPr lang="en-GB" sz="2400"/>
          </a:p>
          <a:p>
            <a:pPr marL="0" indent="0">
              <a:buNone/>
            </a:pPr>
            <a:endParaRPr lang="en-GB" sz="2400" b="1"/>
          </a:p>
          <a:p>
            <a:endParaRPr lang="en-GB" sz="2400" b="1"/>
          </a:p>
          <a:p>
            <a:pPr marL="0" indent="0">
              <a:buNone/>
            </a:pPr>
            <a:endParaRPr lang="en-GB" sz="2400"/>
          </a:p>
          <a:p>
            <a:pPr marL="0" indent="0">
              <a:buNone/>
            </a:pPr>
            <a:endParaRPr lang="en-GB"/>
          </a:p>
          <a:p>
            <a:pPr marL="0" indent="0">
              <a:buNone/>
            </a:pPr>
            <a:endParaRPr lang="en-GB"/>
          </a:p>
        </p:txBody>
      </p:sp>
    </p:spTree>
    <p:extLst>
      <p:ext uri="{BB962C8B-B14F-4D97-AF65-F5344CB8AC3E}">
        <p14:creationId xmlns:p14="http://schemas.microsoft.com/office/powerpoint/2010/main" val="798837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5495" y="260648"/>
            <a:ext cx="7317432" cy="1142792"/>
          </a:xfrm>
        </p:spPr>
        <p:txBody>
          <a:bodyPr>
            <a:normAutofit fontScale="90000"/>
          </a:bodyPr>
          <a:lstStyle/>
          <a:p>
            <a:r>
              <a:rPr lang="en-GB"/>
              <a:t>Internet: Your VLE Homepage – Canvas  </a:t>
            </a:r>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1763" y="1758408"/>
            <a:ext cx="8064896" cy="2634433"/>
          </a:xfrm>
          <a:prstGeom prst="rect">
            <a:avLst/>
          </a:prstGeom>
          <a:ln>
            <a:solidFill>
              <a:schemeClr val="tx1"/>
            </a:solidFill>
          </a:ln>
        </p:spPr>
      </p:pic>
      <p:sp>
        <p:nvSpPr>
          <p:cNvPr id="12" name="TextBox 11"/>
          <p:cNvSpPr txBox="1"/>
          <p:nvPr/>
        </p:nvSpPr>
        <p:spPr>
          <a:xfrm>
            <a:off x="5244787" y="5122709"/>
            <a:ext cx="3204356" cy="1477328"/>
          </a:xfrm>
          <a:prstGeom prst="rect">
            <a:avLst/>
          </a:prstGeom>
          <a:noFill/>
          <a:ln>
            <a:solidFill>
              <a:schemeClr val="tx1"/>
            </a:solidFill>
          </a:ln>
        </p:spPr>
        <p:txBody>
          <a:bodyPr wrap="square" rtlCol="0">
            <a:spAutoFit/>
          </a:bodyPr>
          <a:lstStyle/>
          <a:p>
            <a:r>
              <a:rPr lang="en-GB"/>
              <a:t>You will find College support services including Inclusive Learning, the Chaplaincy, Exams, Learner Voice, etc. in the College Community tile</a:t>
            </a:r>
          </a:p>
        </p:txBody>
      </p:sp>
      <p:sp>
        <p:nvSpPr>
          <p:cNvPr id="15" name="TextBox 14"/>
          <p:cNvSpPr txBox="1"/>
          <p:nvPr/>
        </p:nvSpPr>
        <p:spPr>
          <a:xfrm>
            <a:off x="451317" y="4943552"/>
            <a:ext cx="3531850" cy="926517"/>
          </a:xfrm>
          <a:prstGeom prst="rect">
            <a:avLst/>
          </a:prstGeom>
          <a:noFill/>
          <a:ln>
            <a:solidFill>
              <a:schemeClr val="tx1"/>
            </a:solidFill>
          </a:ln>
        </p:spPr>
        <p:txBody>
          <a:bodyPr wrap="square" rtlCol="0">
            <a:spAutoFit/>
          </a:bodyPr>
          <a:lstStyle/>
          <a:p>
            <a:r>
              <a:rPr lang="en-GB"/>
              <a:t>Download the student </a:t>
            </a:r>
            <a:r>
              <a:rPr lang="en-GB" b="1">
                <a:solidFill>
                  <a:srgbClr val="FF0000"/>
                </a:solidFill>
              </a:rPr>
              <a:t>Canvas App </a:t>
            </a:r>
            <a:r>
              <a:rPr lang="en-GB"/>
              <a:t>– instructions available in IT Induction and Help Sheets tile</a:t>
            </a:r>
          </a:p>
        </p:txBody>
      </p:sp>
      <p:sp>
        <p:nvSpPr>
          <p:cNvPr id="3" name="Left Arrow 2"/>
          <p:cNvSpPr/>
          <p:nvPr/>
        </p:nvSpPr>
        <p:spPr>
          <a:xfrm rot="2891115">
            <a:off x="4008730" y="4764727"/>
            <a:ext cx="1219192" cy="41770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7097760" y="2327159"/>
            <a:ext cx="1573215" cy="1477328"/>
          </a:xfrm>
          <a:prstGeom prst="rect">
            <a:avLst/>
          </a:prstGeom>
          <a:solidFill>
            <a:schemeClr val="accent1"/>
          </a:solidFill>
        </p:spPr>
        <p:txBody>
          <a:bodyPr wrap="square" rtlCol="0">
            <a:spAutoFit/>
          </a:bodyPr>
          <a:lstStyle/>
          <a:p>
            <a:r>
              <a:rPr lang="en-GB"/>
              <a:t>Here you will see upcoming assignments and tasks for your courses</a:t>
            </a:r>
          </a:p>
        </p:txBody>
      </p:sp>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69972" y="2727572"/>
            <a:ext cx="1512168" cy="155196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888540" y="2727572"/>
            <a:ext cx="1502624" cy="1531301"/>
          </a:xfrm>
          <a:prstGeom prst="rect">
            <a:avLst/>
          </a:prstGeom>
        </p:spPr>
      </p:pic>
    </p:spTree>
    <p:extLst>
      <p:ext uri="{BB962C8B-B14F-4D97-AF65-F5344CB8AC3E}">
        <p14:creationId xmlns:p14="http://schemas.microsoft.com/office/powerpoint/2010/main" val="1036637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5920" y="185188"/>
            <a:ext cx="6408712" cy="571560"/>
          </a:xfrm>
        </p:spPr>
        <p:txBody>
          <a:bodyPr>
            <a:normAutofit fontScale="90000"/>
          </a:bodyPr>
          <a:lstStyle/>
          <a:p>
            <a:r>
              <a:rPr lang="en-GB"/>
              <a:t>Links</a:t>
            </a:r>
          </a:p>
        </p:txBody>
      </p:sp>
      <p:sp>
        <p:nvSpPr>
          <p:cNvPr id="6" name="Left Arrow 5"/>
          <p:cNvSpPr/>
          <p:nvPr/>
        </p:nvSpPr>
        <p:spPr>
          <a:xfrm flipH="1">
            <a:off x="4050019" y="1592863"/>
            <a:ext cx="1999656" cy="27954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23528" y="1491456"/>
            <a:ext cx="3667384" cy="369332"/>
          </a:xfrm>
          <a:prstGeom prst="rect">
            <a:avLst/>
          </a:prstGeom>
          <a:noFill/>
          <a:ln>
            <a:solidFill>
              <a:schemeClr val="tx1"/>
            </a:solidFill>
          </a:ln>
        </p:spPr>
        <p:txBody>
          <a:bodyPr wrap="square" rtlCol="0">
            <a:spAutoFit/>
          </a:bodyPr>
          <a:lstStyle/>
          <a:p>
            <a:r>
              <a:rPr lang="en-GB"/>
              <a:t>Click here to check your emails daily</a:t>
            </a:r>
          </a:p>
        </p:txBody>
      </p:sp>
      <p:sp>
        <p:nvSpPr>
          <p:cNvPr id="7" name="TextBox 6"/>
          <p:cNvSpPr txBox="1"/>
          <p:nvPr/>
        </p:nvSpPr>
        <p:spPr>
          <a:xfrm>
            <a:off x="305293" y="2978182"/>
            <a:ext cx="3410670" cy="369332"/>
          </a:xfrm>
          <a:prstGeom prst="rect">
            <a:avLst/>
          </a:prstGeom>
          <a:noFill/>
          <a:ln>
            <a:solidFill>
              <a:schemeClr val="tx1"/>
            </a:solidFill>
          </a:ln>
        </p:spPr>
        <p:txBody>
          <a:bodyPr wrap="square" rtlCol="0">
            <a:spAutoFit/>
          </a:bodyPr>
          <a:lstStyle/>
          <a:p>
            <a:r>
              <a:rPr lang="en-GB"/>
              <a:t>eStream Video on demand service</a:t>
            </a:r>
          </a:p>
        </p:txBody>
      </p:sp>
      <p:sp>
        <p:nvSpPr>
          <p:cNvPr id="12" name="TextBox 11"/>
          <p:cNvSpPr txBox="1"/>
          <p:nvPr/>
        </p:nvSpPr>
        <p:spPr>
          <a:xfrm>
            <a:off x="1646302" y="4043862"/>
            <a:ext cx="2160240" cy="369332"/>
          </a:xfrm>
          <a:prstGeom prst="rect">
            <a:avLst/>
          </a:prstGeom>
          <a:noFill/>
          <a:ln>
            <a:solidFill>
              <a:schemeClr val="tx1"/>
            </a:solidFill>
          </a:ln>
        </p:spPr>
        <p:txBody>
          <a:bodyPr wrap="square" rtlCol="0">
            <a:spAutoFit/>
          </a:bodyPr>
          <a:lstStyle/>
          <a:p>
            <a:r>
              <a:rPr lang="en-GB"/>
              <a:t>Report an incident</a:t>
            </a:r>
          </a:p>
        </p:txBody>
      </p:sp>
      <p:sp>
        <p:nvSpPr>
          <p:cNvPr id="15" name="Left Arrow 14"/>
          <p:cNvSpPr/>
          <p:nvPr/>
        </p:nvSpPr>
        <p:spPr>
          <a:xfrm flipH="1">
            <a:off x="3763437" y="3048514"/>
            <a:ext cx="2357384" cy="303797"/>
          </a:xfrm>
          <a:prstGeom prst="leftArrow">
            <a:avLst/>
          </a:prstGeom>
          <a:solidFill>
            <a:srgbClr val="FFC000"/>
          </a:solidFill>
          <a:ln>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1635236" y="5563024"/>
            <a:ext cx="2867102" cy="369332"/>
          </a:xfrm>
          <a:prstGeom prst="rect">
            <a:avLst/>
          </a:prstGeom>
          <a:noFill/>
          <a:ln>
            <a:solidFill>
              <a:schemeClr val="tx1"/>
            </a:solidFill>
          </a:ln>
        </p:spPr>
        <p:txBody>
          <a:bodyPr wrap="square" rtlCol="0">
            <a:spAutoFit/>
          </a:bodyPr>
          <a:lstStyle/>
          <a:p>
            <a:r>
              <a:rPr lang="en-GB"/>
              <a:t>Ask your teacher a question</a:t>
            </a:r>
          </a:p>
        </p:txBody>
      </p:sp>
      <p:sp>
        <p:nvSpPr>
          <p:cNvPr id="19" name="TextBox 18"/>
          <p:cNvSpPr txBox="1"/>
          <p:nvPr/>
        </p:nvSpPr>
        <p:spPr>
          <a:xfrm>
            <a:off x="1910050" y="6024779"/>
            <a:ext cx="2592288" cy="369332"/>
          </a:xfrm>
          <a:prstGeom prst="rect">
            <a:avLst/>
          </a:prstGeom>
          <a:noFill/>
          <a:ln>
            <a:solidFill>
              <a:schemeClr val="tx1"/>
            </a:solidFill>
          </a:ln>
        </p:spPr>
        <p:txBody>
          <a:bodyPr wrap="square" rtlCol="0">
            <a:spAutoFit/>
          </a:bodyPr>
          <a:lstStyle/>
          <a:p>
            <a:r>
              <a:rPr lang="en-GB"/>
              <a:t>Report a Canvas problem</a:t>
            </a:r>
          </a:p>
        </p:txBody>
      </p:sp>
      <p:sp>
        <p:nvSpPr>
          <p:cNvPr id="20" name="Left Arrow 19"/>
          <p:cNvSpPr/>
          <p:nvPr/>
        </p:nvSpPr>
        <p:spPr>
          <a:xfrm flipH="1">
            <a:off x="4647551" y="6067148"/>
            <a:ext cx="1467011" cy="31129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3267142" y="887688"/>
            <a:ext cx="864096" cy="369332"/>
          </a:xfrm>
          <a:prstGeom prst="rect">
            <a:avLst/>
          </a:prstGeom>
          <a:noFill/>
          <a:ln>
            <a:solidFill>
              <a:schemeClr val="tx1"/>
            </a:solidFill>
          </a:ln>
        </p:spPr>
        <p:txBody>
          <a:bodyPr wrap="square" rtlCol="0">
            <a:spAutoFit/>
          </a:bodyPr>
          <a:lstStyle/>
          <a:p>
            <a:r>
              <a:rPr lang="en-GB"/>
              <a:t>Cedar</a:t>
            </a:r>
          </a:p>
        </p:txBody>
      </p:sp>
      <p:sp>
        <p:nvSpPr>
          <p:cNvPr id="24" name="Left Arrow 23"/>
          <p:cNvSpPr/>
          <p:nvPr/>
        </p:nvSpPr>
        <p:spPr>
          <a:xfrm rot="11242592">
            <a:off x="4008433" y="4212337"/>
            <a:ext cx="2082828" cy="373579"/>
          </a:xfrm>
          <a:prstGeom prst="leftArrow">
            <a:avLst/>
          </a:prstGeom>
          <a:solidFill>
            <a:srgbClr val="66CCFF"/>
          </a:solidFill>
          <a:ln>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Left Arrow 26"/>
          <p:cNvSpPr/>
          <p:nvPr/>
        </p:nvSpPr>
        <p:spPr>
          <a:xfrm rot="10800000">
            <a:off x="4016337" y="4002969"/>
            <a:ext cx="2067021" cy="223745"/>
          </a:xfrm>
          <a:prstGeom prst="leftArrow">
            <a:avLst/>
          </a:prstGeom>
          <a:solidFill>
            <a:srgbClr val="66CCFF"/>
          </a:solidFill>
          <a:ln>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Left Arrow 28"/>
          <p:cNvSpPr/>
          <p:nvPr/>
        </p:nvSpPr>
        <p:spPr>
          <a:xfrm flipH="1">
            <a:off x="4190345" y="1031719"/>
            <a:ext cx="1849724" cy="286173"/>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030A0"/>
              </a:solidFill>
            </a:endParaRPr>
          </a:p>
        </p:txBody>
      </p:sp>
      <p:sp>
        <p:nvSpPr>
          <p:cNvPr id="30" name="Left Arrow 29"/>
          <p:cNvSpPr/>
          <p:nvPr/>
        </p:nvSpPr>
        <p:spPr>
          <a:xfrm flipH="1">
            <a:off x="4643820" y="5674988"/>
            <a:ext cx="1453362" cy="315575"/>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1573" y="0"/>
            <a:ext cx="2942427" cy="6858000"/>
          </a:xfrm>
          <a:prstGeom prst="rect">
            <a:avLst/>
          </a:prstGeom>
        </p:spPr>
      </p:pic>
      <p:sp>
        <p:nvSpPr>
          <p:cNvPr id="21" name="Left Arrow 20"/>
          <p:cNvSpPr/>
          <p:nvPr/>
        </p:nvSpPr>
        <p:spPr>
          <a:xfrm rot="11958468">
            <a:off x="3946907" y="4627398"/>
            <a:ext cx="2067021" cy="223745"/>
          </a:xfrm>
          <a:prstGeom prst="leftArrow">
            <a:avLst/>
          </a:prstGeom>
          <a:solidFill>
            <a:srgbClr val="66CCFF"/>
          </a:solidFill>
          <a:ln>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Left Arrow 22"/>
          <p:cNvSpPr/>
          <p:nvPr/>
        </p:nvSpPr>
        <p:spPr>
          <a:xfrm rot="10800000">
            <a:off x="3968045" y="2657020"/>
            <a:ext cx="2067021" cy="223745"/>
          </a:xfrm>
          <a:prstGeom prst="leftArrow">
            <a:avLst/>
          </a:prstGeom>
          <a:solidFill>
            <a:srgbClr val="0101FA"/>
          </a:solidFill>
          <a:ln>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Left Arrow 24"/>
          <p:cNvSpPr/>
          <p:nvPr/>
        </p:nvSpPr>
        <p:spPr>
          <a:xfrm rot="10800000">
            <a:off x="3993070" y="2098436"/>
            <a:ext cx="2067021" cy="223745"/>
          </a:xfrm>
          <a:prstGeom prst="leftArrow">
            <a:avLst/>
          </a:prstGeom>
          <a:solidFill>
            <a:srgbClr val="0101FA"/>
          </a:solidFill>
          <a:ln>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1517185" y="2524976"/>
            <a:ext cx="2403386" cy="369332"/>
          </a:xfrm>
          <a:prstGeom prst="rect">
            <a:avLst/>
          </a:prstGeom>
          <a:noFill/>
          <a:ln>
            <a:solidFill>
              <a:schemeClr val="tx1"/>
            </a:solidFill>
          </a:ln>
        </p:spPr>
        <p:txBody>
          <a:bodyPr wrap="square" rtlCol="0">
            <a:spAutoFit/>
          </a:bodyPr>
          <a:lstStyle/>
          <a:p>
            <a:r>
              <a:rPr lang="en-GB"/>
              <a:t>Library Click and Collect</a:t>
            </a:r>
          </a:p>
        </p:txBody>
      </p:sp>
      <p:sp>
        <p:nvSpPr>
          <p:cNvPr id="31" name="TextBox 30"/>
          <p:cNvSpPr txBox="1"/>
          <p:nvPr/>
        </p:nvSpPr>
        <p:spPr>
          <a:xfrm>
            <a:off x="323528" y="1955311"/>
            <a:ext cx="3585778" cy="369332"/>
          </a:xfrm>
          <a:prstGeom prst="rect">
            <a:avLst/>
          </a:prstGeom>
          <a:noFill/>
          <a:ln>
            <a:solidFill>
              <a:schemeClr val="tx1"/>
            </a:solidFill>
          </a:ln>
        </p:spPr>
        <p:txBody>
          <a:bodyPr wrap="square" rtlCol="0">
            <a:spAutoFit/>
          </a:bodyPr>
          <a:lstStyle/>
          <a:p>
            <a:r>
              <a:rPr lang="en-GB"/>
              <a:t>Book a PC in the Library or IT Centre</a:t>
            </a:r>
          </a:p>
        </p:txBody>
      </p:sp>
      <p:sp>
        <p:nvSpPr>
          <p:cNvPr id="32" name="TextBox 31"/>
          <p:cNvSpPr txBox="1"/>
          <p:nvPr/>
        </p:nvSpPr>
        <p:spPr>
          <a:xfrm>
            <a:off x="2123728" y="6437152"/>
            <a:ext cx="2378610" cy="369332"/>
          </a:xfrm>
          <a:prstGeom prst="rect">
            <a:avLst/>
          </a:prstGeom>
          <a:noFill/>
          <a:ln>
            <a:solidFill>
              <a:schemeClr val="tx1"/>
            </a:solidFill>
          </a:ln>
        </p:spPr>
        <p:txBody>
          <a:bodyPr wrap="square" rtlCol="0">
            <a:spAutoFit/>
          </a:bodyPr>
          <a:lstStyle/>
          <a:p>
            <a:r>
              <a:rPr lang="en-GB"/>
              <a:t>Tips for COVID learning</a:t>
            </a:r>
          </a:p>
        </p:txBody>
      </p:sp>
      <p:sp>
        <p:nvSpPr>
          <p:cNvPr id="33" name="Left Arrow 32"/>
          <p:cNvSpPr/>
          <p:nvPr/>
        </p:nvSpPr>
        <p:spPr>
          <a:xfrm flipH="1">
            <a:off x="4643820" y="6455195"/>
            <a:ext cx="1470742" cy="303797"/>
          </a:xfrm>
          <a:prstGeom prst="leftArrow">
            <a:avLst/>
          </a:prstGeom>
          <a:solidFill>
            <a:srgbClr val="FFC000"/>
          </a:solidFill>
          <a:ln>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37139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CAD27F5-2977-D54C-89D3-9F720E396C4A}"/>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979712" y="404664"/>
            <a:ext cx="3086100" cy="927100"/>
          </a:xfrm>
          <a:prstGeom prst="rect">
            <a:avLst/>
          </a:prstGeom>
        </p:spPr>
      </p:pic>
      <p:sp>
        <p:nvSpPr>
          <p:cNvPr id="7" name="Rectangle 6">
            <a:extLst>
              <a:ext uri="{FF2B5EF4-FFF2-40B4-BE49-F238E27FC236}">
                <a16:creationId xmlns:a16="http://schemas.microsoft.com/office/drawing/2014/main" id="{CDBFD84D-2B35-FD49-9841-4239749BE76F}"/>
              </a:ext>
            </a:extLst>
          </p:cNvPr>
          <p:cNvSpPr/>
          <p:nvPr/>
        </p:nvSpPr>
        <p:spPr>
          <a:xfrm>
            <a:off x="554828" y="1715006"/>
            <a:ext cx="3515750" cy="5139869"/>
          </a:xfrm>
          <a:prstGeom prst="rect">
            <a:avLst/>
          </a:prstGeom>
        </p:spPr>
        <p:txBody>
          <a:bodyPr wrap="square" lIns="91440" tIns="45720" rIns="91440" bIns="45720" anchor="t">
            <a:spAutoFit/>
          </a:bodyPr>
          <a:lstStyle/>
          <a:p>
            <a:r>
              <a:rPr lang="en-GB">
                <a:hlinkClick r:id="rId5"/>
              </a:rPr>
              <a:t>https://cedar.asfc.ac.uk</a:t>
            </a:r>
            <a:endParaRPr lang="en-GB"/>
          </a:p>
          <a:p>
            <a:endParaRPr lang="en-GB"/>
          </a:p>
          <a:p>
            <a:r>
              <a:rPr lang="en-GB" sz="2100"/>
              <a:t>Cedar is the college system that provides information on…</a:t>
            </a:r>
            <a:endParaRPr lang="en-GB" sz="2100">
              <a:cs typeface="Calibri"/>
            </a:endParaRPr>
          </a:p>
          <a:p>
            <a:endParaRPr lang="en-GB" sz="2100">
              <a:cs typeface="Calibri"/>
            </a:endParaRPr>
          </a:p>
          <a:p>
            <a:pPr marL="285750" indent="-285750">
              <a:buFont typeface="Arial" panose="020B0604020202020204" pitchFamily="34" charset="0"/>
              <a:buChar char="•"/>
            </a:pPr>
            <a:r>
              <a:rPr lang="en-GB" sz="2100"/>
              <a:t>Your timetable</a:t>
            </a:r>
            <a:endParaRPr lang="en-GB" sz="2100">
              <a:cs typeface="Calibri"/>
            </a:endParaRPr>
          </a:p>
          <a:p>
            <a:pPr marL="285750" indent="-285750">
              <a:buFont typeface="Arial" panose="020B0604020202020204" pitchFamily="34" charset="0"/>
              <a:buChar char="•"/>
            </a:pPr>
            <a:r>
              <a:rPr lang="en-GB" sz="2100"/>
              <a:t>Your contact details</a:t>
            </a:r>
            <a:endParaRPr lang="en-GB" sz="2100">
              <a:cs typeface="Calibri"/>
            </a:endParaRPr>
          </a:p>
          <a:p>
            <a:pPr marL="285750" indent="-285750">
              <a:buFont typeface="Arial" panose="020B0604020202020204" pitchFamily="34" charset="0"/>
              <a:buChar char="•"/>
            </a:pPr>
            <a:r>
              <a:rPr lang="en-GB" sz="2100"/>
              <a:t>Attendance/absences</a:t>
            </a:r>
            <a:endParaRPr lang="en-GB" sz="2100">
              <a:cs typeface="Calibri"/>
            </a:endParaRPr>
          </a:p>
          <a:p>
            <a:pPr marL="285750" indent="-285750">
              <a:buFont typeface="Arial" panose="020B0604020202020204" pitchFamily="34" charset="0"/>
              <a:buChar char="•"/>
            </a:pPr>
            <a:r>
              <a:rPr lang="en-GB" sz="2100"/>
              <a:t>Progress on your programme of study (formal assessment points)</a:t>
            </a:r>
            <a:endParaRPr lang="en-GB" sz="2100">
              <a:cs typeface="Calibri"/>
            </a:endParaRPr>
          </a:p>
          <a:p>
            <a:pPr marL="285750" indent="-285750">
              <a:buFont typeface="Arial" panose="020B0604020202020204" pitchFamily="34" charset="0"/>
              <a:buChar char="•"/>
            </a:pPr>
            <a:r>
              <a:rPr lang="en-GB" sz="2100"/>
              <a:t>Achievements</a:t>
            </a:r>
            <a:endParaRPr lang="en-GB" sz="2100">
              <a:cs typeface="Calibri"/>
            </a:endParaRPr>
          </a:p>
          <a:p>
            <a:pPr marL="285750" indent="-285750">
              <a:buFont typeface="Arial" panose="020B0604020202020204" pitchFamily="34" charset="0"/>
              <a:buChar char="•"/>
            </a:pPr>
            <a:r>
              <a:rPr lang="en-GB" sz="2100"/>
              <a:t>Exam info/timetables</a:t>
            </a:r>
            <a:endParaRPr lang="en-GB" sz="2100">
              <a:cs typeface="Calibri"/>
            </a:endParaRPr>
          </a:p>
          <a:p>
            <a:pPr marL="285750" indent="-285750">
              <a:buFont typeface="Arial" panose="020B0604020202020204" pitchFamily="34" charset="0"/>
              <a:buChar char="•"/>
            </a:pPr>
            <a:r>
              <a:rPr lang="en-GB" sz="2100"/>
              <a:t>Careers planning</a:t>
            </a:r>
            <a:endParaRPr lang="en-GB" sz="2100">
              <a:cs typeface="Calibri"/>
            </a:endParaRPr>
          </a:p>
          <a:p>
            <a:pPr marL="285750" indent="-285750">
              <a:buFont typeface="Arial" panose="020B0604020202020204" pitchFamily="34" charset="0"/>
              <a:buChar char="•"/>
            </a:pPr>
            <a:r>
              <a:rPr lang="en-GB" sz="2200"/>
              <a:t>Surveys</a:t>
            </a:r>
            <a:endParaRPr lang="en-GB" sz="2200">
              <a:cs typeface="Calibri"/>
            </a:endParaRPr>
          </a:p>
          <a:p>
            <a:pPr marL="285750" indent="-285750">
              <a:buFont typeface="Arial" panose="020B0604020202020204" pitchFamily="34" charset="0"/>
              <a:buChar char="•"/>
            </a:pPr>
            <a:endParaRPr lang="en-GB"/>
          </a:p>
        </p:txBody>
      </p:sp>
      <p:pic>
        <p:nvPicPr>
          <p:cNvPr id="6" name="Picture 5">
            <a:extLst>
              <a:ext uri="{FF2B5EF4-FFF2-40B4-BE49-F238E27FC236}">
                <a16:creationId xmlns:a16="http://schemas.microsoft.com/office/drawing/2014/main" id="{FECEB3D3-D2E2-F547-8F33-A737714CD808}"/>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067944" y="1950650"/>
            <a:ext cx="4896544" cy="2956699"/>
          </a:xfrm>
          <a:prstGeom prst="rect">
            <a:avLst/>
          </a:prstGeom>
        </p:spPr>
      </p:pic>
    </p:spTree>
    <p:extLst>
      <p:ext uri="{BB962C8B-B14F-4D97-AF65-F5344CB8AC3E}">
        <p14:creationId xmlns:p14="http://schemas.microsoft.com/office/powerpoint/2010/main" val="2856331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7F4E3-558E-5FB1-2ECA-D816CA0100E8}"/>
              </a:ext>
            </a:extLst>
          </p:cNvPr>
          <p:cNvSpPr>
            <a:spLocks noGrp="1"/>
          </p:cNvSpPr>
          <p:nvPr>
            <p:ph type="title"/>
          </p:nvPr>
        </p:nvSpPr>
        <p:spPr/>
        <p:txBody>
          <a:bodyPr/>
          <a:lstStyle/>
          <a:p>
            <a:r>
              <a:rPr lang="en-US">
                <a:cs typeface="Calibri"/>
              </a:rPr>
              <a:t>MS Office Verification</a:t>
            </a:r>
            <a:endParaRPr lang="en-US"/>
          </a:p>
        </p:txBody>
      </p:sp>
      <p:pic>
        <p:nvPicPr>
          <p:cNvPr id="4" name="Picture 4" descr="Graphical user interface, application, email, Teams&#10;&#10;Description automatically generated">
            <a:extLst>
              <a:ext uri="{FF2B5EF4-FFF2-40B4-BE49-F238E27FC236}">
                <a16:creationId xmlns:a16="http://schemas.microsoft.com/office/drawing/2014/main" id="{E12B0F08-EA9A-0FBC-BFF0-7E0DD6AC4EF2}"/>
              </a:ext>
            </a:extLst>
          </p:cNvPr>
          <p:cNvPicPr>
            <a:picLocks noGrp="1" noChangeAspect="1"/>
          </p:cNvPicPr>
          <p:nvPr>
            <p:ph idx="1"/>
          </p:nvPr>
        </p:nvPicPr>
        <p:blipFill>
          <a:blip r:embed="rId2"/>
          <a:stretch>
            <a:fillRect/>
          </a:stretch>
        </p:blipFill>
        <p:spPr>
          <a:xfrm>
            <a:off x="1525495" y="1712881"/>
            <a:ext cx="1982654" cy="1778827"/>
          </a:xfrm>
        </p:spPr>
      </p:pic>
      <p:sp>
        <p:nvSpPr>
          <p:cNvPr id="6" name="TextBox 5">
            <a:extLst>
              <a:ext uri="{FF2B5EF4-FFF2-40B4-BE49-F238E27FC236}">
                <a16:creationId xmlns:a16="http://schemas.microsoft.com/office/drawing/2014/main" id="{98175D8A-1056-3F8E-100A-259623CE5DF8}"/>
              </a:ext>
            </a:extLst>
          </p:cNvPr>
          <p:cNvSpPr txBox="1"/>
          <p:nvPr/>
        </p:nvSpPr>
        <p:spPr>
          <a:xfrm>
            <a:off x="4602752" y="1670932"/>
            <a:ext cx="3967182"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The first time Office 365 is accessed you will be asked to provide an alternative method of contact. </a:t>
            </a:r>
          </a:p>
          <a:p>
            <a:endParaRPr lang="en-US">
              <a:cs typeface="Calibri"/>
            </a:endParaRPr>
          </a:p>
          <a:p>
            <a:r>
              <a:rPr lang="en-US">
                <a:cs typeface="Calibri"/>
              </a:rPr>
              <a:t>Click on Next</a:t>
            </a:r>
          </a:p>
        </p:txBody>
      </p:sp>
      <p:sp>
        <p:nvSpPr>
          <p:cNvPr id="7" name="TextBox 6">
            <a:extLst>
              <a:ext uri="{FF2B5EF4-FFF2-40B4-BE49-F238E27FC236}">
                <a16:creationId xmlns:a16="http://schemas.microsoft.com/office/drawing/2014/main" id="{70C59E63-3B87-AD99-04B7-7234AFA61A01}"/>
              </a:ext>
            </a:extLst>
          </p:cNvPr>
          <p:cNvSpPr txBox="1"/>
          <p:nvPr/>
        </p:nvSpPr>
        <p:spPr>
          <a:xfrm>
            <a:off x="4571999" y="3434124"/>
            <a:ext cx="3967182"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Here you can pick any </a:t>
            </a:r>
            <a:r>
              <a:rPr lang="en-US" b="1">
                <a:cs typeface="Calibri"/>
              </a:rPr>
              <a:t>one</a:t>
            </a:r>
            <a:r>
              <a:rPr lang="en-US">
                <a:cs typeface="Calibri"/>
              </a:rPr>
              <a:t> of the options available. Authentication phone is the most popular method.</a:t>
            </a:r>
          </a:p>
          <a:p>
            <a:endParaRPr lang="en-US">
              <a:cs typeface="Calibri"/>
            </a:endParaRPr>
          </a:p>
          <a:p>
            <a:r>
              <a:rPr lang="en-US">
                <a:cs typeface="Calibri"/>
              </a:rPr>
              <a:t>If you have your phone with you select the first option to receive a text and confirm your identity. </a:t>
            </a:r>
          </a:p>
          <a:p>
            <a:endParaRPr lang="en-US">
              <a:cs typeface="Calibri"/>
            </a:endParaRPr>
          </a:p>
          <a:p>
            <a:r>
              <a:rPr lang="en-US">
                <a:cs typeface="Calibri"/>
              </a:rPr>
              <a:t>Once completed you can use this method to reset your password in the future should you need to.</a:t>
            </a:r>
          </a:p>
        </p:txBody>
      </p:sp>
      <p:pic>
        <p:nvPicPr>
          <p:cNvPr id="10" name="Picture 10" descr="Graphical user interface, text, application, email&#10;&#10;Description automatically generated">
            <a:extLst>
              <a:ext uri="{FF2B5EF4-FFF2-40B4-BE49-F238E27FC236}">
                <a16:creationId xmlns:a16="http://schemas.microsoft.com/office/drawing/2014/main" id="{CE756265-88C7-5B08-3B33-EB850E30379B}"/>
              </a:ext>
            </a:extLst>
          </p:cNvPr>
          <p:cNvPicPr>
            <a:picLocks noChangeAspect="1"/>
          </p:cNvPicPr>
          <p:nvPr/>
        </p:nvPicPr>
        <p:blipFill>
          <a:blip r:embed="rId3"/>
          <a:stretch>
            <a:fillRect/>
          </a:stretch>
        </p:blipFill>
        <p:spPr>
          <a:xfrm>
            <a:off x="1303942" y="4004284"/>
            <a:ext cx="2855963" cy="2447575"/>
          </a:xfrm>
          <a:prstGeom prst="rect">
            <a:avLst/>
          </a:prstGeom>
        </p:spPr>
      </p:pic>
      <p:cxnSp>
        <p:nvCxnSpPr>
          <p:cNvPr id="8" name="Straight Arrow Connector 7">
            <a:extLst>
              <a:ext uri="{FF2B5EF4-FFF2-40B4-BE49-F238E27FC236}">
                <a16:creationId xmlns:a16="http://schemas.microsoft.com/office/drawing/2014/main" id="{C219CFD4-C8BB-0CB0-3155-457CB533FED1}"/>
              </a:ext>
            </a:extLst>
          </p:cNvPr>
          <p:cNvCxnSpPr/>
          <p:nvPr/>
        </p:nvCxnSpPr>
        <p:spPr>
          <a:xfrm flipH="1">
            <a:off x="2763061" y="4744603"/>
            <a:ext cx="1822649" cy="1558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F4A649A-660B-4088-8EA4-B62311D33ED6}"/>
              </a:ext>
            </a:extLst>
          </p:cNvPr>
          <p:cNvCxnSpPr>
            <a:cxnSpLocks/>
          </p:cNvCxnSpPr>
          <p:nvPr/>
        </p:nvCxnSpPr>
        <p:spPr>
          <a:xfrm flipH="1">
            <a:off x="3162854" y="3001910"/>
            <a:ext cx="1535617" cy="2378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6390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39331" y="1647496"/>
            <a:ext cx="8820362" cy="517064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2200"/>
              <a:t>Access your college email via the following…</a:t>
            </a:r>
          </a:p>
          <a:p>
            <a:pPr marL="285750" indent="-285750">
              <a:buFont typeface="Arial" panose="020B0604020202020204" pitchFamily="34" charset="0"/>
              <a:buChar char="•"/>
            </a:pPr>
            <a:endParaRPr lang="en-GB" sz="2200"/>
          </a:p>
          <a:p>
            <a:r>
              <a:rPr lang="en-GB" sz="2200"/>
              <a:t>                        College PC Desktop                          Canvas </a:t>
            </a:r>
            <a:endParaRPr lang="en-GB" sz="2200">
              <a:ea typeface="Calibri"/>
              <a:cs typeface="Calibri"/>
            </a:endParaRPr>
          </a:p>
          <a:p>
            <a:endParaRPr lang="en-GB" sz="2200"/>
          </a:p>
          <a:p>
            <a:r>
              <a:rPr lang="en-GB" sz="2200"/>
              <a:t>                             Office 365</a:t>
            </a:r>
            <a:endParaRPr lang="en-GB" sz="2200">
              <a:ea typeface="Calibri"/>
              <a:cs typeface="Calibri"/>
            </a:endParaRPr>
          </a:p>
          <a:p>
            <a:pPr marL="285750" indent="-285750">
              <a:buFont typeface="Arial" panose="020B0604020202020204" pitchFamily="34" charset="0"/>
              <a:buChar char="•"/>
            </a:pPr>
            <a:endParaRPr lang="en-GB" sz="2200"/>
          </a:p>
          <a:p>
            <a:pPr marL="285750" indent="-285750">
              <a:buFont typeface="Arial" panose="020B0604020202020204" pitchFamily="34" charset="0"/>
              <a:buChar char="•"/>
            </a:pPr>
            <a:r>
              <a:rPr lang="en-GB" sz="2200"/>
              <a:t>Your teachers/Senior Tutor will communicate regularly with you via this email</a:t>
            </a:r>
            <a:endParaRPr lang="en-GB" sz="2200">
              <a:cs typeface="Calibri"/>
            </a:endParaRPr>
          </a:p>
          <a:p>
            <a:pPr marL="285750" indent="-285750">
              <a:buFont typeface="Arial" panose="020B0604020202020204" pitchFamily="34" charset="0"/>
              <a:buChar char="•"/>
            </a:pPr>
            <a:r>
              <a:rPr lang="en-GB" sz="2200"/>
              <a:t>Pin important messages/email to the top of your inbox</a:t>
            </a:r>
            <a:endParaRPr lang="en-GB" sz="2200">
              <a:cs typeface="Calibri"/>
            </a:endParaRPr>
          </a:p>
          <a:p>
            <a:pPr marL="285750" indent="-285750">
              <a:buFont typeface="Arial" panose="020B0604020202020204" pitchFamily="34" charset="0"/>
              <a:buChar char="•"/>
            </a:pPr>
            <a:r>
              <a:rPr lang="en-GB" sz="2200"/>
              <a:t>Use the search box at the top to find specific emails/messages from your teachers/Senior Tutor</a:t>
            </a:r>
            <a:endParaRPr lang="en-GB" sz="2200">
              <a:cs typeface="Calibri"/>
            </a:endParaRPr>
          </a:p>
          <a:p>
            <a:pPr marL="285750" indent="-285750">
              <a:buFont typeface="Arial" panose="020B0604020202020204" pitchFamily="34" charset="0"/>
              <a:buChar char="•"/>
            </a:pPr>
            <a:r>
              <a:rPr lang="en-GB" sz="2200"/>
              <a:t>Create folders to move read important emails that you would like to keep</a:t>
            </a:r>
            <a:endParaRPr lang="en-GB" sz="2200">
              <a:cs typeface="Calibri"/>
            </a:endParaRPr>
          </a:p>
          <a:p>
            <a:pPr marL="285750" indent="-285750">
              <a:buFont typeface="Arial" panose="020B0604020202020204" pitchFamily="34" charset="0"/>
              <a:buChar char="•"/>
            </a:pPr>
            <a:r>
              <a:rPr lang="en-GB" sz="2200">
                <a:solidFill>
                  <a:srgbClr val="000000"/>
                </a:solidFill>
                <a:cs typeface="Calibri"/>
              </a:rPr>
              <a:t>Use emails professionally –  use polite and respectful language and have realistic expectations of when a member of staff may reply</a:t>
            </a:r>
            <a:endParaRPr lang="en-GB" sz="2200">
              <a:solidFill>
                <a:srgbClr val="000000"/>
              </a:solidFill>
              <a:ea typeface="Calibri"/>
              <a:cs typeface="Calibri"/>
            </a:endParaRPr>
          </a:p>
          <a:p>
            <a:pPr marL="285750" indent="-285750">
              <a:buFont typeface="Arial" panose="020B0604020202020204" pitchFamily="34" charset="0"/>
              <a:buChar char="•"/>
            </a:pPr>
            <a:r>
              <a:rPr lang="en-GB" sz="2200" b="1">
                <a:solidFill>
                  <a:srgbClr val="FF0000"/>
                </a:solidFill>
              </a:rPr>
              <a:t>You MUST check your college email daily!</a:t>
            </a:r>
            <a:endParaRPr lang="en-GB" sz="2200" b="1">
              <a:solidFill>
                <a:srgbClr val="FF0000"/>
              </a:solidFill>
              <a:cs typeface="Calibri"/>
            </a:endParaRPr>
          </a:p>
        </p:txBody>
      </p:sp>
      <p:sp>
        <p:nvSpPr>
          <p:cNvPr id="2" name="Title 1">
            <a:extLst>
              <a:ext uri="{FF2B5EF4-FFF2-40B4-BE49-F238E27FC236}">
                <a16:creationId xmlns:a16="http://schemas.microsoft.com/office/drawing/2014/main" id="{9F4CD669-B23D-C247-9E1F-D019B703F608}"/>
              </a:ext>
            </a:extLst>
          </p:cNvPr>
          <p:cNvSpPr>
            <a:spLocks noGrp="1"/>
          </p:cNvSpPr>
          <p:nvPr>
            <p:ph type="title"/>
          </p:nvPr>
        </p:nvSpPr>
        <p:spPr/>
        <p:txBody>
          <a:bodyPr>
            <a:normAutofit/>
          </a:bodyPr>
          <a:lstStyle/>
          <a:p>
            <a:r>
              <a:rPr lang="en-US"/>
              <a:t>College Student Email</a:t>
            </a:r>
          </a:p>
        </p:txBody>
      </p:sp>
      <p:pic>
        <p:nvPicPr>
          <p:cNvPr id="6" name="Content Placeholder 5">
            <a:extLst>
              <a:ext uri="{FF2B5EF4-FFF2-40B4-BE49-F238E27FC236}">
                <a16:creationId xmlns:a16="http://schemas.microsoft.com/office/drawing/2014/main" id="{3D2A6F09-62CC-2A46-996A-3EA172DA08C6}"/>
              </a:ext>
            </a:extLst>
          </p:cNvPr>
          <p:cNvPicPr>
            <a:picLocks noGrp="1" noChangeAspect="1"/>
          </p:cNvPicPr>
          <p:nvPr>
            <p:ph idx="1"/>
          </p:nvPr>
        </p:nvPicPr>
        <p:blipFill rotWithShape="1">
          <a:blip r:embed="rId3">
            <a:extLst>
              <a:ext uri="{28A0092B-C50C-407E-A947-70E740481C1C}">
                <a14:useLocalDpi xmlns:a14="http://schemas.microsoft.com/office/drawing/2010/main"/>
              </a:ext>
            </a:extLst>
          </a:blip>
          <a:srcRect t="20183" r="65176" b="71408"/>
          <a:stretch/>
        </p:blipFill>
        <p:spPr>
          <a:xfrm>
            <a:off x="450133" y="2728910"/>
            <a:ext cx="1541845" cy="706067"/>
          </a:xfrm>
        </p:spPr>
      </p:pic>
      <p:pic>
        <p:nvPicPr>
          <p:cNvPr id="9" name="Content Placeholder 9">
            <a:extLst>
              <a:ext uri="{FF2B5EF4-FFF2-40B4-BE49-F238E27FC236}">
                <a16:creationId xmlns:a16="http://schemas.microsoft.com/office/drawing/2014/main" id="{8342621D-0C08-0A4B-AB96-E397FFA1BD12}"/>
              </a:ext>
            </a:extLst>
          </p:cNvPr>
          <p:cNvPicPr>
            <a:picLocks noChangeAspect="1"/>
          </p:cNvPicPr>
          <p:nvPr/>
        </p:nvPicPr>
        <p:blipFill rotWithShape="1">
          <a:blip r:embed="rId4">
            <a:extLst>
              <a:ext uri="{28A0092B-C50C-407E-A947-70E740481C1C}">
                <a14:useLocalDpi xmlns:a14="http://schemas.microsoft.com/office/drawing/2010/main"/>
              </a:ext>
            </a:extLst>
          </a:blip>
          <a:srcRect l="86187" r="8558" b="16851"/>
          <a:stretch/>
        </p:blipFill>
        <p:spPr>
          <a:xfrm>
            <a:off x="542340" y="2153442"/>
            <a:ext cx="864096" cy="696084"/>
          </a:xfrm>
          <a:prstGeom prst="rect">
            <a:avLst/>
          </a:prstGeom>
        </p:spPr>
      </p:pic>
      <p:pic>
        <p:nvPicPr>
          <p:cNvPr id="3" name="Picture 4" descr="Logo, company name&#10;&#10;Description automatically generated">
            <a:extLst>
              <a:ext uri="{FF2B5EF4-FFF2-40B4-BE49-F238E27FC236}">
                <a16:creationId xmlns:a16="http://schemas.microsoft.com/office/drawing/2014/main" id="{B8E7087B-6517-AE55-E2A4-F1D3E293441C}"/>
              </a:ext>
            </a:extLst>
          </p:cNvPr>
          <p:cNvPicPr>
            <a:picLocks noChangeAspect="1"/>
          </p:cNvPicPr>
          <p:nvPr/>
        </p:nvPicPr>
        <p:blipFill rotWithShape="1">
          <a:blip r:embed="rId5"/>
          <a:srcRect l="23364" t="-444" r="16822" b="1667"/>
          <a:stretch/>
        </p:blipFill>
        <p:spPr>
          <a:xfrm>
            <a:off x="4647335" y="1989869"/>
            <a:ext cx="918914" cy="847815"/>
          </a:xfrm>
          <a:prstGeom prst="rect">
            <a:avLst/>
          </a:prstGeom>
        </p:spPr>
      </p:pic>
    </p:spTree>
    <p:extLst>
      <p:ext uri="{BB962C8B-B14F-4D97-AF65-F5344CB8AC3E}">
        <p14:creationId xmlns:p14="http://schemas.microsoft.com/office/powerpoint/2010/main" val="350628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CD669-B23D-C247-9E1F-D019B703F608}"/>
              </a:ext>
            </a:extLst>
          </p:cNvPr>
          <p:cNvSpPr>
            <a:spLocks noGrp="1"/>
          </p:cNvSpPr>
          <p:nvPr>
            <p:ph type="title"/>
          </p:nvPr>
        </p:nvSpPr>
        <p:spPr/>
        <p:txBody>
          <a:bodyPr>
            <a:normAutofit/>
          </a:bodyPr>
          <a:lstStyle/>
          <a:p>
            <a:r>
              <a:rPr lang="en-US"/>
              <a:t>Office 365</a:t>
            </a:r>
          </a:p>
        </p:txBody>
      </p:sp>
      <p:pic>
        <p:nvPicPr>
          <p:cNvPr id="6" name="Content Placeholder 5">
            <a:extLst>
              <a:ext uri="{FF2B5EF4-FFF2-40B4-BE49-F238E27FC236}">
                <a16:creationId xmlns:a16="http://schemas.microsoft.com/office/drawing/2014/main" id="{3D2A6F09-62CC-2A46-996A-3EA172DA08C6}"/>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6228184" y="1628800"/>
            <a:ext cx="2274540" cy="4281488"/>
          </a:xfrm>
        </p:spPr>
      </p:pic>
      <p:sp>
        <p:nvSpPr>
          <p:cNvPr id="3" name="TextBox 2">
            <a:extLst>
              <a:ext uri="{FF2B5EF4-FFF2-40B4-BE49-F238E27FC236}">
                <a16:creationId xmlns:a16="http://schemas.microsoft.com/office/drawing/2014/main" id="{DD5ED0DD-84B1-2243-A8EF-A11837D8BF8F}"/>
              </a:ext>
            </a:extLst>
          </p:cNvPr>
          <p:cNvSpPr txBox="1"/>
          <p:nvPr/>
        </p:nvSpPr>
        <p:spPr>
          <a:xfrm>
            <a:off x="985930" y="1949956"/>
            <a:ext cx="4448519" cy="1200329"/>
          </a:xfrm>
          <a:prstGeom prst="rect">
            <a:avLst/>
          </a:prstGeom>
          <a:noFill/>
        </p:spPr>
        <p:txBody>
          <a:bodyPr wrap="square" lIns="91440" tIns="45720" rIns="91440" bIns="45720" rtlCol="0" anchor="t">
            <a:spAutoFit/>
          </a:bodyPr>
          <a:lstStyle/>
          <a:p>
            <a:r>
              <a:rPr lang="en-US" sz="2400"/>
              <a:t>Office 365 applications are accessible from anywhere via the office.com website</a:t>
            </a:r>
          </a:p>
        </p:txBody>
      </p:sp>
      <p:sp>
        <p:nvSpPr>
          <p:cNvPr id="5" name="TextBox 4">
            <a:extLst>
              <a:ext uri="{FF2B5EF4-FFF2-40B4-BE49-F238E27FC236}">
                <a16:creationId xmlns:a16="http://schemas.microsoft.com/office/drawing/2014/main" id="{22888410-A499-3747-B40C-85323BF80B65}"/>
              </a:ext>
            </a:extLst>
          </p:cNvPr>
          <p:cNvSpPr txBox="1"/>
          <p:nvPr/>
        </p:nvSpPr>
        <p:spPr>
          <a:xfrm>
            <a:off x="985930" y="3229818"/>
            <a:ext cx="4276281" cy="830997"/>
          </a:xfrm>
          <a:prstGeom prst="rect">
            <a:avLst/>
          </a:prstGeom>
          <a:noFill/>
        </p:spPr>
        <p:txBody>
          <a:bodyPr wrap="square" lIns="91440" tIns="45720" rIns="91440" bIns="45720" rtlCol="0" anchor="t">
            <a:spAutoFit/>
          </a:bodyPr>
          <a:lstStyle/>
          <a:p>
            <a:r>
              <a:rPr lang="en-US" sz="2400"/>
              <a:t>You can also download the apps for your mobile device</a:t>
            </a:r>
          </a:p>
        </p:txBody>
      </p:sp>
      <p:sp>
        <p:nvSpPr>
          <p:cNvPr id="7" name="TextBox 6">
            <a:extLst>
              <a:ext uri="{FF2B5EF4-FFF2-40B4-BE49-F238E27FC236}">
                <a16:creationId xmlns:a16="http://schemas.microsoft.com/office/drawing/2014/main" id="{653BB9B7-94C2-B845-BBD6-7C596DFE7ED5}"/>
              </a:ext>
            </a:extLst>
          </p:cNvPr>
          <p:cNvSpPr txBox="1"/>
          <p:nvPr/>
        </p:nvSpPr>
        <p:spPr>
          <a:xfrm>
            <a:off x="985930" y="4253943"/>
            <a:ext cx="4373606" cy="830997"/>
          </a:xfrm>
          <a:prstGeom prst="rect">
            <a:avLst/>
          </a:prstGeom>
          <a:noFill/>
        </p:spPr>
        <p:txBody>
          <a:bodyPr wrap="square" lIns="91440" tIns="45720" rIns="91440" bIns="45720" rtlCol="0" anchor="t">
            <a:spAutoFit/>
          </a:bodyPr>
          <a:lstStyle/>
          <a:p>
            <a:r>
              <a:rPr lang="en-US" sz="2400"/>
              <a:t>Use your college email address and password to sign in</a:t>
            </a:r>
            <a:endParaRPr lang="en-US" sz="2400">
              <a:cs typeface="Calibri"/>
            </a:endParaRPr>
          </a:p>
        </p:txBody>
      </p:sp>
      <p:sp>
        <p:nvSpPr>
          <p:cNvPr id="8" name="TextBox 7">
            <a:extLst>
              <a:ext uri="{FF2B5EF4-FFF2-40B4-BE49-F238E27FC236}">
                <a16:creationId xmlns:a16="http://schemas.microsoft.com/office/drawing/2014/main" id="{FFA1AA99-8ED7-1C4A-98F4-9D33706712F5}"/>
              </a:ext>
            </a:extLst>
          </p:cNvPr>
          <p:cNvSpPr txBox="1"/>
          <p:nvPr/>
        </p:nvSpPr>
        <p:spPr>
          <a:xfrm>
            <a:off x="984153" y="5263957"/>
            <a:ext cx="4415939" cy="1200329"/>
          </a:xfrm>
          <a:prstGeom prst="rect">
            <a:avLst/>
          </a:prstGeom>
          <a:noFill/>
        </p:spPr>
        <p:txBody>
          <a:bodyPr wrap="square" lIns="91440" tIns="45720" rIns="91440" bIns="45720" rtlCol="0" anchor="t">
            <a:spAutoFit/>
          </a:bodyPr>
          <a:lstStyle/>
          <a:p>
            <a:r>
              <a:rPr lang="en-US" sz="2400"/>
              <a:t>You can download free copies of MS Office onto your own computer at home.</a:t>
            </a:r>
          </a:p>
        </p:txBody>
      </p:sp>
    </p:spTree>
    <p:extLst>
      <p:ext uri="{BB962C8B-B14F-4D97-AF65-F5344CB8AC3E}">
        <p14:creationId xmlns:p14="http://schemas.microsoft.com/office/powerpoint/2010/main" val="2024053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DE3A3-16C8-824E-8CEE-F65451579F4B}"/>
              </a:ext>
            </a:extLst>
          </p:cNvPr>
          <p:cNvSpPr>
            <a:spLocks noGrp="1"/>
          </p:cNvSpPr>
          <p:nvPr>
            <p:ph type="title"/>
          </p:nvPr>
        </p:nvSpPr>
        <p:spPr>
          <a:xfrm>
            <a:off x="1619672" y="274638"/>
            <a:ext cx="7067128" cy="1143000"/>
          </a:xfrm>
        </p:spPr>
        <p:txBody>
          <a:bodyPr anchor="ctr">
            <a:normAutofit/>
          </a:bodyPr>
          <a:lstStyle/>
          <a:p>
            <a:r>
              <a:rPr lang="en-GB"/>
              <a:t>Today’s Session</a:t>
            </a:r>
            <a:endParaRPr lang="en-US"/>
          </a:p>
        </p:txBody>
      </p:sp>
      <p:graphicFrame>
        <p:nvGraphicFramePr>
          <p:cNvPr id="5" name="Content Placeholder 2">
            <a:extLst>
              <a:ext uri="{FF2B5EF4-FFF2-40B4-BE49-F238E27FC236}">
                <a16:creationId xmlns:a16="http://schemas.microsoft.com/office/drawing/2014/main" id="{75C244D0-FE30-A3D1-7319-441A94C1E73C}"/>
              </a:ext>
            </a:extLst>
          </p:cNvPr>
          <p:cNvGraphicFramePr>
            <a:graphicFrameLocks noGrp="1"/>
          </p:cNvGraphicFramePr>
          <p:nvPr>
            <p:ph idx="1"/>
            <p:extLst>
              <p:ext uri="{D42A27DB-BD31-4B8C-83A1-F6EECF244321}">
                <p14:modId xmlns:p14="http://schemas.microsoft.com/office/powerpoint/2010/main" val="2533625520"/>
              </p:ext>
            </p:extLst>
          </p:nvPr>
        </p:nvGraphicFramePr>
        <p:xfrm>
          <a:off x="539552" y="1600200"/>
          <a:ext cx="8147248"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9484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CD669-B23D-C247-9E1F-D019B703F608}"/>
              </a:ext>
            </a:extLst>
          </p:cNvPr>
          <p:cNvSpPr>
            <a:spLocks noGrp="1"/>
          </p:cNvSpPr>
          <p:nvPr>
            <p:ph type="title"/>
          </p:nvPr>
        </p:nvSpPr>
        <p:spPr/>
        <p:txBody>
          <a:bodyPr/>
          <a:lstStyle/>
          <a:p>
            <a:r>
              <a:rPr lang="en-US"/>
              <a:t>OneDrive</a:t>
            </a:r>
          </a:p>
        </p:txBody>
      </p:sp>
      <p:sp>
        <p:nvSpPr>
          <p:cNvPr id="3" name="TextBox 2">
            <a:extLst>
              <a:ext uri="{FF2B5EF4-FFF2-40B4-BE49-F238E27FC236}">
                <a16:creationId xmlns:a16="http://schemas.microsoft.com/office/drawing/2014/main" id="{DD5ED0DD-84B1-2243-A8EF-A11837D8BF8F}"/>
              </a:ext>
            </a:extLst>
          </p:cNvPr>
          <p:cNvSpPr txBox="1"/>
          <p:nvPr/>
        </p:nvSpPr>
        <p:spPr>
          <a:xfrm>
            <a:off x="691244" y="1844824"/>
            <a:ext cx="3005783" cy="830997"/>
          </a:xfrm>
          <a:prstGeom prst="rect">
            <a:avLst/>
          </a:prstGeom>
          <a:noFill/>
        </p:spPr>
        <p:txBody>
          <a:bodyPr wrap="square" lIns="91440" tIns="45720" rIns="91440" bIns="45720" rtlCol="0" anchor="t">
            <a:spAutoFit/>
          </a:bodyPr>
          <a:lstStyle/>
          <a:p>
            <a:r>
              <a:rPr lang="en-US" sz="2400"/>
              <a:t>1 TB of free storage from any device</a:t>
            </a:r>
          </a:p>
        </p:txBody>
      </p:sp>
      <p:pic>
        <p:nvPicPr>
          <p:cNvPr id="11" name="Content Placeholder 10">
            <a:extLst>
              <a:ext uri="{FF2B5EF4-FFF2-40B4-BE49-F238E27FC236}">
                <a16:creationId xmlns:a16="http://schemas.microsoft.com/office/drawing/2014/main" id="{734A2643-6A52-C942-82EF-19853B968F62}"/>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985059" y="2023973"/>
            <a:ext cx="4474219" cy="2596802"/>
          </a:xfrm>
        </p:spPr>
      </p:pic>
      <p:sp>
        <p:nvSpPr>
          <p:cNvPr id="13" name="TextBox 12">
            <a:extLst>
              <a:ext uri="{FF2B5EF4-FFF2-40B4-BE49-F238E27FC236}">
                <a16:creationId xmlns:a16="http://schemas.microsoft.com/office/drawing/2014/main" id="{D838A6B7-0F7F-8E46-A199-C4C5195392F5}"/>
              </a:ext>
            </a:extLst>
          </p:cNvPr>
          <p:cNvSpPr txBox="1"/>
          <p:nvPr/>
        </p:nvSpPr>
        <p:spPr>
          <a:xfrm>
            <a:off x="683348" y="2999209"/>
            <a:ext cx="2963449" cy="1200329"/>
          </a:xfrm>
          <a:prstGeom prst="rect">
            <a:avLst/>
          </a:prstGeom>
          <a:noFill/>
        </p:spPr>
        <p:txBody>
          <a:bodyPr wrap="square" lIns="91440" tIns="45720" rIns="91440" bIns="45720" rtlCol="0" anchor="t">
            <a:spAutoFit/>
          </a:bodyPr>
          <a:lstStyle/>
          <a:p>
            <a:r>
              <a:rPr lang="en-US" sz="2400"/>
              <a:t>Pen drives are restricted in some areas!</a:t>
            </a:r>
          </a:p>
        </p:txBody>
      </p:sp>
      <p:sp>
        <p:nvSpPr>
          <p:cNvPr id="14" name="TextBox 13">
            <a:extLst>
              <a:ext uri="{FF2B5EF4-FFF2-40B4-BE49-F238E27FC236}">
                <a16:creationId xmlns:a16="http://schemas.microsoft.com/office/drawing/2014/main" id="{05EA3322-527E-9B4A-88DB-6AE43A2EC865}"/>
              </a:ext>
            </a:extLst>
          </p:cNvPr>
          <p:cNvSpPr txBox="1"/>
          <p:nvPr/>
        </p:nvSpPr>
        <p:spPr>
          <a:xfrm>
            <a:off x="683347" y="4573905"/>
            <a:ext cx="2568338" cy="830997"/>
          </a:xfrm>
          <a:prstGeom prst="rect">
            <a:avLst/>
          </a:prstGeom>
          <a:noFill/>
        </p:spPr>
        <p:txBody>
          <a:bodyPr wrap="square" lIns="91440" tIns="45720" rIns="91440" bIns="45720" rtlCol="0" anchor="t">
            <a:spAutoFit/>
          </a:bodyPr>
          <a:lstStyle/>
          <a:p>
            <a:r>
              <a:rPr lang="en-US" sz="2400"/>
              <a:t>Accessible from Canvas, your VLE</a:t>
            </a:r>
          </a:p>
        </p:txBody>
      </p:sp>
    </p:spTree>
    <p:extLst>
      <p:ext uri="{BB962C8B-B14F-4D97-AF65-F5344CB8AC3E}">
        <p14:creationId xmlns:p14="http://schemas.microsoft.com/office/powerpoint/2010/main" val="3844723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980728"/>
            <a:ext cx="7812360" cy="1143000"/>
          </a:xfrm>
        </p:spPr>
        <p:txBody>
          <a:bodyPr>
            <a:normAutofit fontScale="90000"/>
          </a:bodyPr>
          <a:lstStyle/>
          <a:p>
            <a:r>
              <a:rPr lang="en-GB"/>
              <a:t>Student Acceptable User Policy:</a:t>
            </a:r>
            <a:r>
              <a:rPr lang="en-GB" b="1"/>
              <a:t> </a:t>
            </a:r>
            <a:r>
              <a:rPr lang="en-GB"/>
              <a:t>College computer network, </a:t>
            </a:r>
            <a:br>
              <a:rPr lang="en-GB"/>
            </a:br>
            <a:r>
              <a:rPr lang="en-GB"/>
              <a:t>Email, Internet and Remote Working</a:t>
            </a:r>
            <a:br>
              <a:rPr lang="en-GB"/>
            </a:br>
            <a:endParaRPr lang="en-GB" b="1"/>
          </a:p>
        </p:txBody>
      </p:sp>
      <p:sp>
        <p:nvSpPr>
          <p:cNvPr id="3" name="Content Placeholder 2"/>
          <p:cNvSpPr>
            <a:spLocks noGrp="1"/>
          </p:cNvSpPr>
          <p:nvPr>
            <p:ph idx="1"/>
          </p:nvPr>
        </p:nvSpPr>
        <p:spPr>
          <a:xfrm>
            <a:off x="764845" y="2593124"/>
            <a:ext cx="4464349" cy="2553147"/>
          </a:xfrm>
        </p:spPr>
        <p:txBody>
          <a:bodyPr vert="horz" lIns="91440" tIns="45720" rIns="91440" bIns="45720" rtlCol="0" anchor="t">
            <a:normAutofit/>
          </a:bodyPr>
          <a:lstStyle/>
          <a:p>
            <a:pPr marL="0" indent="0">
              <a:buNone/>
            </a:pPr>
            <a:r>
              <a:rPr lang="en-GB" sz="2400"/>
              <a:t>Click on the IT Induction &amp; </a:t>
            </a:r>
            <a:r>
              <a:rPr lang="en-GB" sz="2400" err="1"/>
              <a:t>Helpsheets</a:t>
            </a:r>
            <a:r>
              <a:rPr lang="en-GB" sz="2400"/>
              <a:t> tile on Canvas </a:t>
            </a:r>
            <a:endParaRPr lang="en-GB" sz="2400">
              <a:cs typeface="Calibri"/>
            </a:endParaRPr>
          </a:p>
          <a:p>
            <a:pPr marL="0" indent="0">
              <a:buNone/>
            </a:pPr>
            <a:endParaRPr lang="en-GB" sz="2400">
              <a:cs typeface="Calibri"/>
            </a:endParaRPr>
          </a:p>
          <a:p>
            <a:pPr marL="0" indent="0">
              <a:buNone/>
            </a:pPr>
            <a:r>
              <a:rPr lang="en-GB" sz="2400"/>
              <a:t>Please read and agree to the Student Acceptable User Policy</a:t>
            </a:r>
            <a:endParaRPr lang="en-GB" sz="2400">
              <a:cs typeface="Calibri"/>
            </a:endParaRPr>
          </a:p>
          <a:p>
            <a:pPr marL="0" indent="0" algn="ctr">
              <a:buNone/>
            </a:pPr>
            <a:endParaRPr lang="en-GB" b="1">
              <a:solidFill>
                <a:srgbClr val="002060"/>
              </a:solidFill>
            </a:endParaRPr>
          </a:p>
          <a:p>
            <a:pPr marL="0" indent="0">
              <a:buNone/>
            </a:pPr>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62972" y="2564902"/>
            <a:ext cx="2533650" cy="2600325"/>
          </a:xfrm>
          <a:prstGeom prst="rect">
            <a:avLst/>
          </a:prstGeom>
        </p:spPr>
      </p:pic>
    </p:spTree>
    <p:extLst>
      <p:ext uri="{BB962C8B-B14F-4D97-AF65-F5344CB8AC3E}">
        <p14:creationId xmlns:p14="http://schemas.microsoft.com/office/powerpoint/2010/main" val="2020070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274638"/>
            <a:ext cx="5904656" cy="1143000"/>
          </a:xfrm>
        </p:spPr>
        <p:txBody>
          <a:bodyPr/>
          <a:lstStyle/>
          <a:p>
            <a:r>
              <a:rPr lang="en-GB">
                <a:latin typeface="Calibri" pitchFamily="34" charset="0"/>
                <a:cs typeface="Calibri" pitchFamily="34" charset="0"/>
              </a:rPr>
              <a:t>Remote Services</a:t>
            </a:r>
            <a:endParaRPr lang="en-GB"/>
          </a:p>
        </p:txBody>
      </p:sp>
      <p:sp>
        <p:nvSpPr>
          <p:cNvPr id="3" name="Content Placeholder 2"/>
          <p:cNvSpPr>
            <a:spLocks noGrp="1"/>
          </p:cNvSpPr>
          <p:nvPr>
            <p:ph idx="1"/>
          </p:nvPr>
        </p:nvSpPr>
        <p:spPr>
          <a:xfrm>
            <a:off x="670625" y="1628800"/>
            <a:ext cx="8016175" cy="4835060"/>
          </a:xfrm>
        </p:spPr>
        <p:txBody>
          <a:bodyPr vert="horz" lIns="91440" tIns="45720" rIns="91440" bIns="45720" rtlCol="0" anchor="t">
            <a:normAutofit/>
          </a:bodyPr>
          <a:lstStyle/>
          <a:p>
            <a:r>
              <a:rPr lang="en-GB" sz="2400"/>
              <a:t>All links to college systems are available at the bottom of the ASFC website </a:t>
            </a:r>
            <a:r>
              <a:rPr lang="en-GB" sz="2400">
                <a:hlinkClick r:id="rId3"/>
              </a:rPr>
              <a:t>https://www.asfc.ac.uk/</a:t>
            </a:r>
            <a:endParaRPr lang="en-GB" sz="2400">
              <a:cs typeface="Calibri"/>
            </a:endParaRPr>
          </a:p>
          <a:p>
            <a:r>
              <a:rPr lang="en-GB" sz="2400"/>
              <a:t>Here you can access Email, Canvas, Cedar and Remote Desktop services</a:t>
            </a:r>
            <a:endParaRPr lang="en-GB" sz="2400">
              <a:cs typeface="Calibri"/>
            </a:endParaRPr>
          </a:p>
          <a:p>
            <a:r>
              <a:rPr lang="en-GB" sz="2400"/>
              <a:t>All are web based and accessible outside college using these links.</a:t>
            </a:r>
            <a:endParaRPr lang="en-GB" sz="2400">
              <a:cs typeface="Calibri"/>
            </a:endParaRPr>
          </a:p>
          <a:p>
            <a:pPr marL="0" indent="0">
              <a:buNone/>
            </a:pPr>
            <a:endParaRPr lang="en-GB" sz="2400">
              <a:cs typeface="Calibri"/>
            </a:endParaRPr>
          </a:p>
          <a:p>
            <a:pPr marL="0" indent="0">
              <a:buNone/>
            </a:pPr>
            <a:endParaRPr lang="en-GB"/>
          </a:p>
          <a:p>
            <a:pPr marL="0" indent="0">
              <a:buNone/>
            </a:pPr>
            <a:endParaRPr lang="en-GB"/>
          </a:p>
        </p:txBody>
      </p:sp>
      <p:pic>
        <p:nvPicPr>
          <p:cNvPr id="7" name="Picture 6">
            <a:extLst>
              <a:ext uri="{FF2B5EF4-FFF2-40B4-BE49-F238E27FC236}">
                <a16:creationId xmlns:a16="http://schemas.microsoft.com/office/drawing/2014/main" id="{74B402C2-6B17-AE42-A7C1-87639DDB020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40802" y="4390095"/>
            <a:ext cx="6215869" cy="2159751"/>
          </a:xfrm>
          <a:prstGeom prst="rect">
            <a:avLst/>
          </a:prstGeom>
        </p:spPr>
      </p:pic>
      <p:sp>
        <p:nvSpPr>
          <p:cNvPr id="8" name="Oval 7">
            <a:extLst>
              <a:ext uri="{FF2B5EF4-FFF2-40B4-BE49-F238E27FC236}">
                <a16:creationId xmlns:a16="http://schemas.microsoft.com/office/drawing/2014/main" id="{7F860006-291D-A84D-8678-105215F24A49}"/>
              </a:ext>
            </a:extLst>
          </p:cNvPr>
          <p:cNvSpPr/>
          <p:nvPr/>
        </p:nvSpPr>
        <p:spPr>
          <a:xfrm>
            <a:off x="2339752" y="5733256"/>
            <a:ext cx="1368152" cy="730226"/>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Oval 8">
            <a:extLst>
              <a:ext uri="{FF2B5EF4-FFF2-40B4-BE49-F238E27FC236}">
                <a16:creationId xmlns:a16="http://schemas.microsoft.com/office/drawing/2014/main" id="{88ED7264-BF93-2C43-9349-4AAA6DD7E618}"/>
              </a:ext>
            </a:extLst>
          </p:cNvPr>
          <p:cNvSpPr/>
          <p:nvPr/>
        </p:nvSpPr>
        <p:spPr>
          <a:xfrm>
            <a:off x="4344307" y="5733256"/>
            <a:ext cx="587733"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8850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Library Homepage </a:t>
            </a:r>
          </a:p>
        </p:txBody>
      </p:sp>
      <p:sp>
        <p:nvSpPr>
          <p:cNvPr id="8" name="TextBox 7"/>
          <p:cNvSpPr txBox="1"/>
          <p:nvPr/>
        </p:nvSpPr>
        <p:spPr>
          <a:xfrm>
            <a:off x="4355976" y="1508535"/>
            <a:ext cx="4554559" cy="1631216"/>
          </a:xfrm>
          <a:prstGeom prst="rect">
            <a:avLst/>
          </a:prstGeom>
          <a:noFill/>
          <a:ln>
            <a:solidFill>
              <a:schemeClr val="tx1"/>
            </a:solidFill>
          </a:ln>
        </p:spPr>
        <p:txBody>
          <a:bodyPr wrap="square" lIns="91440" tIns="45720" rIns="91440" bIns="45720" rtlCol="0" anchor="t">
            <a:spAutoFit/>
          </a:bodyPr>
          <a:lstStyle/>
          <a:p>
            <a:r>
              <a:rPr lang="en-GB" sz="2000"/>
              <a:t>The Library’s homepage is where you can access online resources, library news and contact information. </a:t>
            </a:r>
            <a:endParaRPr lang="en-GB" sz="2000">
              <a:cs typeface="Calibri"/>
            </a:endParaRPr>
          </a:p>
          <a:p>
            <a:r>
              <a:rPr lang="en-GB" sz="2000"/>
              <a:t>There are links to subject guides which tell you about your library resources</a:t>
            </a:r>
            <a:endParaRPr lang="en-GB" sz="2000">
              <a:cs typeface="Calibri"/>
            </a:endParaRPr>
          </a:p>
        </p:txBody>
      </p:sp>
      <p:sp>
        <p:nvSpPr>
          <p:cNvPr id="9" name="TextBox 8"/>
          <p:cNvSpPr txBox="1"/>
          <p:nvPr/>
        </p:nvSpPr>
        <p:spPr>
          <a:xfrm>
            <a:off x="1432624" y="4869160"/>
            <a:ext cx="2779336" cy="707886"/>
          </a:xfrm>
          <a:prstGeom prst="rect">
            <a:avLst/>
          </a:prstGeom>
          <a:noFill/>
        </p:spPr>
        <p:txBody>
          <a:bodyPr wrap="square" lIns="91440" tIns="45720" rIns="91440" bIns="45720" rtlCol="0" anchor="t">
            <a:spAutoFit/>
          </a:bodyPr>
          <a:lstStyle/>
          <a:p>
            <a:r>
              <a:rPr lang="en-GB" sz="2000"/>
              <a:t>Use the search engine to find resources. </a:t>
            </a:r>
            <a:endParaRPr lang="en-GB"/>
          </a:p>
        </p:txBody>
      </p:sp>
      <p:sp>
        <p:nvSpPr>
          <p:cNvPr id="10" name="Striped Right Arrow 9"/>
          <p:cNvSpPr/>
          <p:nvPr/>
        </p:nvSpPr>
        <p:spPr>
          <a:xfrm>
            <a:off x="2111143" y="5704049"/>
            <a:ext cx="2448272" cy="474649"/>
          </a:xfrm>
          <a:prstGeom prst="striped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4357722" y="3140968"/>
            <a:ext cx="4541486" cy="1015663"/>
          </a:xfrm>
          <a:prstGeom prst="rect">
            <a:avLst/>
          </a:prstGeom>
          <a:noFill/>
          <a:ln>
            <a:solidFill>
              <a:schemeClr val="tx1"/>
            </a:solidFill>
          </a:ln>
        </p:spPr>
        <p:txBody>
          <a:bodyPr wrap="square" lIns="91440" tIns="45720" rIns="91440" bIns="45720" rtlCol="0" anchor="t">
            <a:spAutoFit/>
          </a:bodyPr>
          <a:lstStyle/>
          <a:p>
            <a:r>
              <a:rPr lang="en-GB" sz="2000"/>
              <a:t>There are two Learning Facilitators based in the Library to support you in your independent learning </a:t>
            </a:r>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228" y="1420647"/>
            <a:ext cx="2736304" cy="2736304"/>
          </a:xfrm>
          <a:prstGeom prst="rect">
            <a:avLst/>
          </a:prstGeom>
        </p:spPr>
      </p:pic>
      <p:sp>
        <p:nvSpPr>
          <p:cNvPr id="5" name="AutoShape 2" descr="data:image/jpeg;base64,/9j/4AAQSkZJRgABAQEAYABgAAD/2wBDAAgGBgcGBQgHBwcJCQgKDBQNDAsLDBkSEw8UHRofHh0aHBwgJC4nICIsIxwcKDcpLDAxNDQ0Hyc5PTgyPC4zNDL/2wBDAQkJCQwLDBgNDRgyIRwhMjIyMjIyMjIyMjIyMjIyMjIyMjIyMjIyMjIyMjIyMjIyMjIyMjIyMjIyMjIyMjIyMjL/wAARCAD9AU0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2saRahSotgAV2kBiMj3wf1py6ZCsSR+TlUYsATxnOfx/H0ryf+1tS/wCghdf9/m/xp39q6j/0ELr/AL/N/jXofUJfzHD9dj2PXUgMa7UjwCSePUnJpfLf+6a8iGq6j/z/AN1/3+b/ABpw1TUf+f8Auv8Av63+NL6jLuP67Hset+W/900eW/8AdNeTf2pqH/P/AHX/AH9b/Gl/tTUP+f8Auf8Av63+NL6lLuP65HseseW/900eW/8AdNeUDU9Q/wCf65/7+t/jTv7Tv/8An+uf+/rf40vqcu4fW49j1Xy3/umjy3/umvKxqV//AM/1z/39b/Gl/tK//wCf65/7+ml9Ul3H9aj2PU/Lf+6aPLf+6a8u/tK//wCf25/7+ml/tK//AOf25/7+ml9Ul3H9ZXY9Q8t/7po8t/7przD+0b7/AJ/bj/v6aX+0b7/n9uP+/ppfVX3H9YXY9O8t/wC6aPLf+6a8y/tG+/5/bj/v6aP7Rvv+f24/7+ml9Wfcf1hdj03y3/umjy3/ALprzL+0b7/n9uP+/ppf7Rvv+f24/wC/po+rvuHt12PTPLf+6aPLf+6a80/tC+/5/Lj/AL+mj+0b3/n8uP8Av6aXsH3H7Zdj0vy3/umjy3/umvNP7Qvf+fy4/wC/ppP7Rvv+fy4/7+ml7F9x+1XY9M8t/wC6aPLf+6a8z/tG+/5/Lj/v6aX+0L3/AJ/Lj/v6aXsX3H7RHpflv/dNHlv/AHTXmw1C9/5/Lj/v4acNQvf+fy4/7+Gj2TH7RHo/lv8A3TR5b/3TXnIv7z/n7n/7+Gnfb7z/AJ+5/wDv4aXs2HOj0Ty3/umjy3/umvPRfXn/AD9z/wDfw04X13/z9T/9/DS5GPnR6B5b/wB00eW/901wAvbv/n6n/wC/hpwvbv8A5+pv+/ho5GHMd75b/wB00eW/901wn2y6/wCfmb/v4acLy6/5+Zv+/hpco+Y7ny3/ALpo8t/7priBd3P/AD8zf99ml+13P/PxN/32aVgudt5b/wB00eW/901xYu7n/n4l/wC+zThdXH/PxL/32aLDudl5b/3TR5b/AN01xwurj/nvL/32acLm4/57y/8AfZpAdf5b/wB00eW/901yX2mf/nvL/wB9mpoJ5iWzNIen8RoA86p1JThX0bPAQopwpopwqWUOFLSU4VDLQ4UtIKWpY0OFLSU6pKQUtJTqllIWlpKWpZQUtFANSyhaKTIxnNL2qWUhaKKSpGFFFFSUgpaSlpMpDhThTRThUlDhThTRThUjHCnCminCkxjhThTRThUjQ4U4U0U4VJQ4U4U0U4UhjhThTRThSGOFOFNFOFSMcKsQdW/Cq4qe36t+FIZ5/ThTacK+kZ4CFFPFMFPFSykOFLSCnCoY0KKdSCnVLLQU6kFOFSMKWilxUspBS0UtSUFdXp1nHqemaSwiTMFyUmIUcqATz+QrlK09N1u50y2uIIURlm6ls5U4xkVlUTa0NKbSep0kkFoL+XV44UNqLEuoKDbuBx0qja+G7U2ts128/m3KbzIjKEizyMg8mska1cjRP7K2p5PTfzuxnOKkg8QTw20UT21tO0KlYpZUyyD0rHkmloa88W9TYg0g3Wj22nmRRtvHDSLzkDPSsuax0q5lig024nW4aYRFJlyCM43AioYdevILeGKPYGimMwfHJJzkEdMc0671+4uURIoYLULIJT5K4LOOcmjlkmO8bF6XRNNk+22tnPcfbLNN7mQDY+OuKm/sHSBfRWBmuhcTxB0PG1eO9Z1z4kuri3ljWC3hkmXbLNGmGcVE2vXDarBqHkxeZCmxV5wRgj+tTaZV4lxtFsLixuGsJ52uLaRY5DKAFck449Kt3HhmzjjmiWWZZ4k3CWRl2OfTGcisKLVp4be9hREAu2Ds3OVIOeKtTeIbi4hkVra1E8i7ZLgR/OwpNSBOJc0OOwfQtSkuo3YoAXZQMhe23PenQ6PpsSWUV5Ncfab0Zj8vG1AemfzFZWm6pLpomRIopYpgA8coyDirdt4iubeCOM29vK0OfJkkXLR/Sk076DTRRu7Y2d7NbMwYxMVyO9QilkleeZ5ZWLSO25j6mkFUIeKcKaKcKQxwpwpgpwqRj6cKaKcKTKHCnCminCpGOFOFNFOFIY4U4U0U4VIxwqe36t+FQCp7fq34Uhnn9LTRTq+kPAQ4U8UwVzl94hurbUZbeNINiNgM+R/WoZSR1Ipwrkh4jvGGP9C6dRIRSDX74SowFptXcCvmnnOMflUtotJnYClrkU8Q3sczySfZXjbAWMTfd/SnXHiG9njT7O9rbtnJJlByMdMdualtDSZ11OFcnL4qdLcgRwCQphX83IDY6kY/SobXxi8VuFvEilkBwXhbAP1BHWpuVY7OlriB44CXpMkW618vAUH59/rnpirJ8eWIGTb3AHTqDn9allI6+iuRXx7ph6xXI/Af41vaTrFrrNs09qX2o21g4wQaljNCuL1vx5Jo+sXFgNOSUQkDeZSM5APTHvXZ1n3Gg6TeXD3Fzp8Esz/edl5NdWCqYanUbxMOaNtl3+9FHG/8LPl/6BMf/f4/4Uf8LOl6f2TH/wB/j/hXK+JYIbXxJqEEEaxxJMQqKOAK9RsvDWiPYWzvpdsWaJCSV6nAr6PGUcrwtKnVlRbU/N+Xn5grmP4z8Salo1zZLYyIizQ72DIG5z71seEdTutX0Bbu8dWmMrLlVAGBjHArkviYANQ08AYAgIH/AH1WTpvibVLPRk0vSo2Vw7SPKib2OcdB26VlHK44rLKboxSm3q3ppruyr6nsFFeQ2XjfXbK6BnuGuUB+eKYDn8eoNep2uo211pceoq+23eLzSzfwjHOfpzXh5hlOIwNnOzT2a/IqLTLVOFeW6t481O9uzDpRNvDuwm1cyP8A4fQVTXxT4o0mdTdTXHPPl3UfDD8Rn8q7IcNYuUE24pvo3r+Q+dHsFKKx/DmvQ+INN+0xr5cqHbNFnO0+3sa2BXgVqM6NR06is1uWnccKcKaKcKxKHinCmCnikMUU4U0U4VIx9OFMpwpMocKcKaKcKkY4U4U0U4UhjhThTRThUjHVYt+rfhVcVYt+rfhSA8+FOptLX0jPBRDeXP2W3MoXPIFcjfvBeXrXLS2uTgFWXNdfcB2tpVj++UIX644riRpOpAndpBb6IBSV1qh6CeVa8/PZc/7B4/WkMNpnraf98t/jTv7K1LHy6KwPqUFN/sbVj/zCD/3wtF33HZdhjwWrcL9lX3+b/Go2s7f+9bH8TVldE1QEE6M59fuinjQ9S/6Ar5x1ytTzPuOy7FI29pjHlQ5A6h25pv2e1I/1ae4Erf4VfOhamRgaK4/FaT+wNVwf+JM+f95alt+RSSM5rKKXmNUXHXMvX86VdPiRT5kW5uxWbH6Yq4PDutj/AJhWfrt/xpf+Ec1ztpQ/8d/xqb+hVkVRpcEroiKU38AmXIGfXiu48L6TPo9vNFLLG6OwZQmeD36/hXNvoes/ZI1j0nbMPvNleR+ddnpkc0FhbxTjEyRgOM9Diok9OhaRpg0tRrT6yLPF/Fv/ACNmp/8AXc17DYf8g20/64J/6CK8e8W/8jXqf/Xc17DYf8g20/64J/6CK+mz3/c8N6foho8/+Jn/ACEbD/ri3/oVbnw7hji8NtMigSSzsHbuQMYFYfxM/wCQjYf9cW/9Crf+H3/IqJ/13f8ApRim1kVL1/VjW5y/xHgjj16GVECtLAGcgfeIJGfritCGWSP4SOVJySUP0MnNU/iV/wAhm0/69/8A2Y10Hhaxj1L4frZSnCTCVc+h3HB/A4rerVVPK8LUnspRfyVwW7OC8N3V/ZambjTrEXdwiHClC20Hvgfl+NbutX3ifXrEWl1oTBQ4dWS3fcp9qxV/tbwdre/Z5cyZUFhlJFP8watal401rV3ijhc22DwlqWBY+/OT9K9SvRnWxMcRRhCStpJt6fcCeljoPh5p+pafqN4LuzngikhGDIhUFgwx19ia9CrnPCGn6naaa82rXM8lxOQRHLIW8tR069Cf8K6Ovh84r+3xk53T6XW2iNYqyHCnCminCvLLHCnCminCkMcKcKaKcKkY4U4U2nCkyhwpwpopwqRjhThTRThSGOFOFMFPFSMcKnt+rfhUFT2/VvwpAefUtJS19IzwUKoB61IGHqKh3YHNQS3VvAhLREgc4AqGUi5tUnkjJpwUDkEfXFYR8Raeh/1E2R6KP8aibxXpiZBtrj6bB/jU3RdmdID/ANNB+QpfvDmQY69BWDaeJLC9uVhitZtxHVlAAH51pG7gGQsO446DAqHJIpRZc2YOd4HvinZb/nuPyFZD6ykTf8gu6JHdQp/rUDeJreIHdpd4o7/Iv+NTzIrll2N4FiRi4H/fIpvkjJzIM9T8ornf+Ew09cf8S+5GOnyrx+tPXxlYPlvsk+enIX/GpbRSizowHHS4H/fIp5A25zk+vrXPR+LLSSTYLK4BBxyF/wAa2IrxLhBtRlz2NTdDs0W1qRQT0GaiSuB+It3c21/YiC4liBhJIRyufm9q68DhHjK6op2vcZ3klhZySF5LO3Z25LNEpJ/Eii7urfTrGS5uGEcEK5YgdB2AFYPgSaWfwukk0ryP5zjc7Ent61saza2t7o91b3snlW7J88mcbMc5/A1NWj7PE+wqttJ2dvXoNGJpnirRfEOoLaNZ4mIPlG4jVt3fAPOK3muNP0/ELTWtr/EIyyp+OK4zwv4f0a01yOeLXIL24TJhiiGOx5P0FZfxI/5GKH/r2X+bV6zy7D4jGrDUJSULX1T38k7DvoekeVZX6LMY7a5UjCyFVcfgamjijhQJFGkaDoqKAB+ArmfCd/Z6d4KsZby5igQmTBdsZ+c9PWtqx1vS9Sk8uzvoZZP7gbDH8DXjYnC1ac5wSbjFtXs7aO3oWmW5oIbiPy54o5U/uyKGH60y30+ytX329nbwt/eSMA/nUk0sVvC80zrHEg3M7HhR61VtNb0u9uFt7XULeaZs4RGyTjrXNGNZwfKny9bXt8ytDQpwqnBqVjcXb2kF3FLcRjc8aNkqPen3moWWnRCS9uordD0MjYz9B3rP2VTmUOV3fSwy2KcKzbDXdK1OTy7O/hmkxnYGw35Gki8RaLLMsMeqWryO21UD8kntVPDV02nB3W+jHdGqKcKp3uqWGmbPt13Db787PMbG7HWiDV9NuLSS7hvrd7aI4eUONqn0JrP2NRx51F2fW2g7l7vTqyT4l0RYo5W1S2WOTOxmbAbBwcfjV2x1Gy1KJpbG6iuI1bazRtkA+lKeHqwXNKLS9GUmi2KcKq3l/aadB597cxW8RbbvkbAz6VHY6zpmpStFY38Fw6ruZY2yQPWp9jUcOdRdu9tPvHdGgKcKaKcKxKHCnCminCkMUU8UwU6pGOqe36t+FV6nt+rfhSGcDRRS19IzwEMbpWfdIWUjFaRHFRPHmokWmchcWsgkOFqs9u5GGTI9xXYtaBu1RmxU/wAIrFxZspHHxo0DbowUb1FSpd3Eb7g5Jrp201T/AAiq0mkqe2KhotSMVdVu1P3s/WnPq07rt3fmKvPopPQmq76JIOhrNxRopFeNZLtsHgetXRoqbM81Pplm0RZZOcHittUAjzgVg73sa30MCOyK3KkD610loCAOKpwRb52PvWtFHgCtYLQym9SxHXnvxL/5CNh/1xb/ANCr0VRXnXxM/wCQjYf9cW/9Cr3cg/3+Pz/Ig6L4ff8AIpp/13k/pWp4m/5FfU/+vdqy/h8R/wAIomSP9fJ3+lanibH/AAi+p4IP+jtWOJ/5Gj/x/qM828A/8jdbf7kn/oJq38Sf+Rih/wCvZf5tVTwD/wAjdbf7kn/oJq58Sf8AkYof+vZf5tX1E/8Akdx/wfqw6FLQvCmpeI7QTfaFhtYsxxtLk+5Cgdsms/WNGvvDmorDOwD43xSxk4YeoPY16F4B1Wzl8PRWRmjjuLdm3IzAEgnII9etc78RdUtL7ULW2tpFlNujeY6HIBJHGfwrPDY/FzzOWGlH3Nemy6O/n+o7K1zoI9WfWfhxeXMpzOsDxyn1Yd/xGDXmdg12LtUsfM+0SgxqI/vHcMED8K7nw/A8Xwy1eRs4m8xl+gAH8wawvAQB8X2uRnCyEf8AfBpYJwwtLFuCuoybt00W36A9bHReDdB1Hw9d3eoalbiGAWzZ+cE8EHsfQGuLvbu/8S63vIaW4uH2xRg8KOyj0Ar2fVoXuNFvoIxl5Ld1Uep2mvHPDN/DpniSyu7jiFJMOcfdBBGfwzWGUYqeK9vjHFOolZJejt945K1kbtz8PtY0yz+3291FJPAPMMcRIZcc/Ke+K53QSW8SacT1N1GT/wB9CvZ77W9OsdMkvZLuBothKbXB8w44A9c14xoJz4k044xm6j/9CFa5TjsTi8PWliFstHa3R6fL9QkkmrHb/FX7ml/WT/2WuM0rTdY1uBrHT4pJoI381lBARWIxkk8ZwK7P4q/c0v6yf+y1e+FoH9gXhxybrGf+AiufC4yWDyOFaKTabtf/ABMpq87GdqvhW6g+HEC3MQW90+R5SFIb92zc8j8D+FU/hhqv2bW5tOdsR3aZUH++vI/MZr1Z40ljeKRQ0bqVZT3B4NeEXkE/hbxWyKTvs7gPGf7y5yPzFYZXiXmeGr4Sr8TvJfN3/CX5jkuVpo6n4p6r5t/aaWjfLAvmyD/abp+Q/nXRfDXR/wCz/DxvpFxNfNuGeojHC/nyfyrzhFn8X+MehDXtxk/7Cf8A1lH6V7xDFHBDHDEu2ONQiKOwAwKwzqX1HL6WXx3esv69fyHT96TkSCnCminCvjzoHCnCmilpDHClpop1SMcKnt+rfhUFT2/VvwpDOCpaKUV9IzwEGKXbSinAVLKQzYKXZTwKcBUMoi8uk8oHtU+KXFSykV/IHpSGBcdKtYoYYFS0UmYhAFzJjoDirL/LD+FV4/mkLepJqxMP3OPauLuzr7DLAZfPrWwi8VlWa7ZUHsa2E6VrDYznuOArj/GnhrUddvLWSxSNlijKtvkC85z3rshS114TFVMLVVWnuu5J5MPAHiIDASED2nFdJovhjVbLwzrNhcLH592oEQEoI6Hqe1dtRXdiM9xVeHJNLdPbs79xpHn/AIU8H6vo/iCG8u44RCiuCVlBPKkDip/GXhXVNc1iO5skiaJYQhLyBTkE9vxruqKyec4l4lYrTmSttpb7yrHls3w41MWEMsLxG6wRNCXHqcFW6HjHFJpvw51Se4X7e0drAD8xDhmI9gP616pRWz4kx3K43WvW2qDlRlahpQPhi40qwjVQbcxRKTgfia5Hwr4P1fSPEEF7dxwiFFcMVlBPKkDivQ6aK8+jmdejRqUY2ane999dC7Ju44V594j+H01xeSXmkNHiQ7nt3bbtJ67T0x7V6CKcKywWPr4Kp7Si/XsxtJ7nlemfDfVJ7lf7QMdtbg/NtcMx9gB/WpNL8Ba5aa1aXMkUAhinR2xMCQoYGvUqdXoz4kx0uZO1mrWt/wAEFTRyPjrw5qPiBbEWCRt5JffvkC9cY6/SrfgfQ73QNJuLa+VFkkn8xdjhhjaB2+ldKKcK86WZVng1g3bkX373KUVe4ory/wCKsNquoWE6sBdPERIo/ug/Kf5j8K9QJVVLMwVVGWJ6AV4P4g1KXxJ4mmniBbzZBFbp/s5wo/Hr+NepwxQnPGOsnaMFr8+n6/IVV+7Y7P4V6PgXWsSr1/cQ5/Nj/IfnXpYqho2mx6Po9rp8eMQRhWI/ibqx/E5q+K8jNMY8Zi51unT0WxpCPKrDhSikFLXnFjqWminCkMUU6kFOqRi1Pb9W/CoKnt+rfhSGcHSim04V9IzwEOFOFNFOFSykOpRTRThUMocKWm04VLKQ4VFcNtgkPopqSqmoPi2K92OKiTsrlxV3Yo269KsS9AKjgFTPiuRLQ6m9RkHFwtayVkQn/SlrWj6VpDYznuTClpopaokdRSUtSNC0UlLUspC0UmaWpZQU0U6kFSUhRThSCnUhi06kpwqShRThSCnCpGGAQQRkHggjrTUtbZWDLbQqwOQRGAR+lPFOFHM1sMdTqbTqgoUUtJSikMUU8U0U4UhiinUgp1SMWp7fq34VBU9v1b8KQzN/4V/qv/Pxaf8AfTf4Uv8Awr/Vf+fi0/76b/CvSKK7Pr1U5fqdI84/4QDVP+fi0/76b/Cl/wCEB1T/AJ+LX/vpv8K9GopfXao/qlM86/4QLVP+fi1/76b/AApf+ED1P/n4tf8Avpv8K9EopfXKofVaZ55/wgmp/wDPxa/99N/hS/8ACCan/wA/Fr+bf4V6FRS+t1B/VqZ59/wgupf8/Fr+bf4VVuvh3qtwykXdoFXsS3+Fel0UniZtWY1h4J3R5mnw61Rf+Xu0/Nv8Kefh5qhH/H3afm3+Fek0VHtpF+yieZx/DnVEm3m8tCPT5v8ACrq+BtRX/l4tvzb/AArv6KarzWwnRizgx4J1D/n4tvzb/Cl/4QnUP+fi2/Nv8K7uin9YmL2EDhf+EK1D/n4tvzb/AAo/4QrUP+fi3/Nv8K7qil7eY/YxOG/4Qq//AOfi3/8AHv8ACj/hC7//AJ+Lf9f8K7mil7aYeyicP/whd/8A8/Nv/wCPf4Uf8IXf/wDPzb/+Pf4V3FFHtpD9lE4f/hCr7/n5t/8Ax7/ClHgu+/5+bf8AX/Cu3ope1kHs4nE/8IZff8/Nv+v+FL/wht7/AM/Nv+v+FdrRR7SQ/Zo4v/hDr3/n5g/X/Cl/4Q+8/wCfmD9a7Oil7SQciOOHhC8/5+YP1pR4Ru/+fiD8jXYUUc7HyI5AeErv/n4g/I07/hE7v/n4h/I11tFLnYcqOS/4RS7/AOfiH8jTv+EVuv8An4h/I11dFHMx8qOU/wCEWuv+fiH8jS/8Itdf8/EP5GuqopXYWRyw8L3P/PxF+Rp3/CM3P/PxF+Rrp6KLhY5n/hGrj/n4i/I0v/CN3H/PxF+RrpaKQzm/+EbuP+fiL8jUkXh+dM5njOfY10FFABRRRQAUUUUAFFFFABRRRQAUUUUAFFFFABRRRQAUUUUAFZh1pB4jGi/ZLkym3+0+d8vlhM7f72c54xitOubuYdRh8bHUYtMmuLQaf9nDxyxgl/M3dGYHGO9AGjd6uLLULa1mtnCXM3lJMHXaD5bOSRnIHykVoGWMDJdQMZ5PauKuNF1G812a+uNGVrc3UE7QtLG3mAQSRsMZwSC464BwapW3hK9sjfL/AGNBcYWBrUvIpCASuzImTkbUcAZwDtweKAPQTPCsYkaVAhGQxYYNNlu7aCGWaWeNI4ozJIxYYVcZ3H2xXA2/hiNZ7qPxHpluNJ+z3CNcXEsRRA0xdeONuFbg4GD0rWs9Al1fwbfWl9LF9pv7VrQXUSYzEAVjb8R82OnzGgDXi8RWztZmWC4t4L1gttNMoCyMRkDrlSQONwGan1TVodLtFuGRpVM0UJEZGV8xwoJyemWFYeo6XqWtabptjeWQiFnPFcTukikSmLkLHzn5mA+9jAzWCnh3WYYLJYtFKEWdpHOFniGZIrhXOfm5woOD74oA9Ein3IWmURHeVALg5GcA8evp71IHQuUDKWUZK55Fecy+HdUmt9RQ6DlpLS8SAtNEcPJOZI/4uMAg57GtbQND1KHX/tepW83mQ+aUuvtSlZFkOdpRRnI4HJIG3IPNAHZUUUUAFFFFABRRRQAUUUUAFFFFABRRRQAUUUUAFFFFABRUTXNujFWniVh1BcAik+2W3/PxD/32KAJqKh+2W3/PxD/32KPtlt/z8Q/99igCaioftlt/z8Q/99ij7Zbf8/EP/fYoAmoqH7Zbf8/EP/fYo+2W3/PxD/32KAJqKh+2W3/PxD/32KPtlt/z8Q/99igCaioftlt/z8Q/99ij7Zbf8/EP/fYoAmoqH7Zbf8/EP/fYo+2W3/PxD/32KAJqKh+2W3/PxD/32KPtlt/z8Q/99igCaioftlt/z8Q/99ij7Zbf8/EP/fYoAmoqH7Zbf8/EP/fYo+2W3/PxD/32KAJHjSVGSRFdGGCrDINOqH7Zbf8APxD/AN9ij7Zbf8/EP/fYoAmoqH7Zbf8APxD/AN9ij7Zbf8/EP/fYoAmoqH7Zbf8APxD/AN9ij7Zbf8/EP/fYoAmoqH7Zbf8APxD/AN9ij7Zbf8/EP/fYoAmoqH7Zbf8APxD/AN9ij7Zbf8/EP/fYoAmoqH7Zbf8APxD/AN9ij7Zbf8/EP/fYoAmoqH7Zbf8APxD/AN9ij7Zbf8/EP/fYoAmoqH7Zbf8APxD/AN9ij7Zbf8/EP/fYoAmoqH7Zbf8APxD/AN9ij7Zbf8/EP/fYoAmoqH7Zbf8APxD/AN9ij7Zbf8/EP/fYoAmoqH7Zbf8APxD/AN9ij7Zbf8/EP/fYoAo6dplg2mWrNZW7M0KlmaIEkkDJJPU1Z/svTv8Anwtf+/K/4Uum/wDIKs/+uCf+giqQ1dobqZLwpCI97BGQ5ZB0ZW6N7jtTbdxJKxc/svTv+fC1/wC/K/4Uf2Xp3/Pha/8Aflf8Krrrtq3k5jmXzZPKG5MYbIHrzyR0zSxa1DNgR29ySSeAgzgNtLdemaLsLIn/ALL07/nwtf8Avyv+FH9l6d/z4Wv/AH5X/CoNM1FrlmgmVvOBkIYLhWVXK8c/SobbW0CKl0kgmZmEZCYWXD7QF568jrjrRdhZF3+y9O/58LX/AL8r/hR/Zenf8+Fr/wB+V/wqv/btoFY7Zf3Z/fDbzF8235ufX0z61Ha6yPs0zzKzmGR0d4wNq4cqAeeDjB9KLsLIuf2Xp3/Pha/9+V/wo/svTv8Anwtf+/K/4VOsoa3E21sFd2Mc1nprtvLtEUFw7s7JtVRkEAE55x0YUXYWRZ/svTv+fC1/78r/AIUf2Xp3/Pha/wDflf8ACqsGsLII5HSVDLFGyQbQSSxOMHPt+lIdYEVxKZldYvLiMcZTD7m3ZB/75ouwsi3/AGXp3/Pha/8Aflf8KP7L07/nwtf+/K/4U211OG8lEcSSAlA+XXbwfY89/Si91OGxfbJHK37syEoucKCAT+oouwsh39l6d/z4Wv8A35X/AAo/svTv+fC1/wC/K/4VXfXbSM7XSYOHKMgTLDBAJwO3I6VBNrJNwxiLrbCEsJPLDbiHC5HPTk9cetF2FkX/AOy9O/58LX/vyv8AhR/Zenf8+Fr/AN+V/wAKLfUYbm8mtVDiWIZO4dRkj+Y71XXW7Z2ZFjmLrIsezaM5YEjv/snrRdhZFj+y9O/58LX/AL8r/hR/Zenf8+Fr/wB+V/wqnJrSytai0VyJJYxIzJwoYZweeD+dWJ9VhgujbmKZmBRSVUEZbO3v7UXYWRJ/Zenf8+Fr/wB+V/wo/svTv+fC1/78r/hUCa5ayKjKsu1iodtv+rLHADc+vpmox4htCsbGK4HmH5QY+cZxuwD0zRdhZFv+y9O/58LX/vyv+FH9l6d/z4Wv/flf8Kt0UXYWRU/svTv+fC1/78r/AIUf2Xp3/Pha/wDflf8ACrdFF2FkVP7L07/nwtf+/K/4Uf2Xp3/Pha/9+V/wq3RRdhZFT+y9O/58LX/vyv8AhR/Zenf8+Fr/AN+V/wAKt0UXYWRU/svTv+fC1/78r/hR/Zenf8+Fr/35X/CrdFF2FkVP7L07/nwtf+/K/wCFH9l6d/z4Wv8A35X/AAq3RRdhZFT+y9O/58LX/vyv+FH9l6d/z4Wv/flf8Kt0UXYWRU/svTv+fC1/78r/AIUf2Xp3/Pha/wDflf8ACrdFF2FkVP7L07/nwtf+/K/4Uf2Xp3/Pha/9+V/wq3RRdhZFT+y9O/58LX/vyv8AhR/Zenf8+Fr/AN+V/wAKt0UXYWRV03/kFWf/AFwT/wBBFMfSrOQnzIy4IYbWckDd1wM8E153afG7wlBZQQsupFo41UkW46gY/vVN/wALz8I/3NS/8Bx/8VWjpT7EKrDud4dHs2KFllZkAAZpmLHBDDJzzgjvQmj2cYh2pJmEsUPmtnDHJB55GecHiuD/AOF5+Ef7mpf+A4/+Ko/4Xn4R/ual/wCA4/8AiqXsp9g9rDud/b6ZbWswli8zcAwG6RiPmbceCfWmnSLIq4MRIY5GXPyHO75efl554rgv+F5+Ef7mpf8AgOP/AIqj/hefhH+5qX/gOP8A4qj2U+we1h3O9OkWRZWMRyAQx3H5+c/N/e555piaLZxOzx+ejNncVmYE5YtzzzyT+dcL/wALz8I/3NS/8Bx/8VR/wvPwj/c1L/wHH/xVHsp9g9rDuegRafDDHLCu4wSII/KLHaFAxx6ZqOHR7OCdJo1kDpnGZWI5ULyM88AflXB/8Lz8I/3NS/8AAcf/ABVH/C8/CP8Ac1L/AMBx/wDFUeyn2D2sO53R0SxKbSkmAiov71vlCnK454IJ6inSaRZyMzMsm4qoyJWBG3OCCDweTz7muD/4Xn4R/ual/wCA4/8AiqP+F5+Ef7mpf+A4/wDiqPZT7B7WHc76XS4JCWDSq+3arCRsp0zjngnAp13ptveuWm8wkxmI7ZCvykgkcH2Fef8A/C8/CP8Ac1L/AMBx/wDFUf8AC8/CP9zUv/Acf/FUeyn2D2sO53i6RaLL5oEvmby5bzWyScZB55BwOOnFI2i2LKy+W6qwIwsjAAFgxA54GRmuE/4Xn4R/ual/4Dj/AOKo/wCF5+Ef7mpf+A4/+Ko9lPsHtYdz0C3062tZ2miRg7AgkuSME7jwT6kn8ahTRLGMqUSRdpUjErcbc479txrhf+F5+Ef7mpf+A4/+Ko/4Xn4R/ual/wCA4/8AiqPZT7B7WHc7uLRbGExlI3GzaR+8bkr90nnkinzaXbT3DTv5nmMyMSsjAZX7vGfc1wP/AAvPwj/c1L/wHH/xVH/C8/CP9zUv/Acf/FUeyn2D2sO53kWjWUO3YjjbjrIx3YJIzzzgkkZ6UsekWcQgCLIPJBCHzWyQTnB5+YZ7GuC/4Xn4R/ual/4Dj/4qj/hefhH+5qX/AIDj/wCKo9lPsHtYdz0QWkYx80vGP+Wrdjn19f046VPXmn/C8/CP9zUv/Acf/FUf8Lz8I/3NS/8AAcf/ABVHsp9g9rDuel0V5p/wvPwj/c1L/wABx/8AFUf8Lz8I/wBzUv8AwHH/AMVR7KfYPaw7npdFeaf8Lz8I/wBzUv8AwHH/AMVR/wALz8I/3NS/8Bx/8VR7KfYPaw7npdFeaf8AC8/CP9zUv/Acf/FUf8Lz8I/3NS/8Bx/8VR7KfYPaw7npdFeaf8Lz8I/3NS/8Bx/8VR/wvPwj/c1L/wABx/8AFUeyn2D2sO56XRXmn/C8/CP9zUv/AAHH/wAVR/wvPwj/AHNS/wDAcf8AxVHsp9g9rDuel0V5p/wvPwj/AHNS/wDAcf8AxVH/AAvPwj/c1L/wHH/xVHsp9g9rDuel0V5p/wALz8I/3NS/8Bx/8VR/wvPwj/c1L/wHH/xVHsp9g9rDuel0V5p/wvPwj/c1L/wHH/xVH/C8/CP9zUv/AAHH/wAVR7KfYPaw7npdFeaf8Lz8I/3NS/8AAcf/ABVH/C8/CP8Ac1L/AMBx/wDFUeyn2D2sO583joKWkHQUteoeWFFFFABRRRQAUUUUAFFFFABRRRQAUUUUAFFFFABRRRQAVasNPudTuTb2qBnCNIxZgqoijLMSegAqrWjol+mm6kt2093A6I3ly2pG9HI4ODwV9R3FJ3toNWvqV7yxnsJ/KmCMSiyBonDqVbkHI4qvtbj5W5GRxXeJ420qBLr7LYSW00oRmkhgiAuW8so4dDkIrE5+XOOeKtXPj/TGt2Fp/acFwtrPBDLtTcDJs2ktuz8pQ8jHXgCo5pdjTkj3OF0/S7jUjcCDYDBbvcsHONyIMtt9T7VS6da72TxvYSXU06SarD51rKixDYUtZXjVMx8g7cjPb6d65fxLqVvq/iC61C2WURzlT+9UBiQoBJwSOSCfxpxbb1RMoxS0ZlUUUVZAUUUUAFFFFABRRRQAUUUUAFFFFABRRRQAUUUUAFFFFAHos3wU8WRzukQspY1YhX8/G4djjHFM/wCFL+MP+eVl/wCBH/1q+mKK8/6zUPR+rUz5n/4Uv4w/55WX/gR/9aj/AIUv4w/55WX/AIEf/Wr6Yoo+szF9WpnzP/wpfxh/zysv/Aj/AOtR/wAKX8Yf88rL/wACP/rV9MUUfWZh9WpnzP8A8KX8Yf8APKy/8CP/AK1H/Cl/GH/PKy/8CP8A61fTFFH1mYfVqZ8z/wDCl/GH/PKy/wDAj/61H/Cl/GH/ADysv/Aj/wCtX0xRR9ZmH1amfM//AApfxh/zysv/AAI/+tR/wpfxh/zysv8AwI/+tX0xRR9ZmH1amfM//Cl/GH/PKy/8CP8A61H/AApfxh/zysv/AAI/+tX0xRR9ZmH1amfM/wDwpfxh/wA8rL/wI/8ArUf8KX8Yf88rL/wI/wDrV9MUUfWZh9WpnzP/AMKX8Yf88rL/AMCP/rUf8KX8Yf8APKy/8CP/AK1fTFFH1mYfVqZ8z/8ACl/GH/PKy/8AAj/61H/Cl/GH/PKy/wDAj/61fTFFH1mYfVqZ8z/8KX8Yf88rL/wI/wDrUf8ACl/GH/PKy/8AAj/61fTFFH1mYfVqZ8z/APCl/GH/ADysv/Aj/wCtR/wpfxh/zysv/Aj/AOtX0xRR9ZmH1amfM/8Awpfxh/zysv8AwI/+tR/wpfxh/wA8rL/wI/8ArV9MUUfWZh9WpnzP/wAKX8Yf88rL/wACP/rUf8KX8Yf88rL/AMCP/rV9MUUfWZh9WpnzP/wpfxh/zysv/Aj/AOtR/wAKX8Yf88rL/wACP/rV9MUUfWZh9WpnzP8A8KX8Yf8APKy/8CP/AK1H/Cl/GH/PKy/8CP8A61fTFFH1mYfVqZ8z/wDCl/GH/PKy/wDAj/61H/Cl/GH/ADysv/Aj/wCtX0xRR9ZmH1amfM//AApfxh/zysv/AAI/+tR/wpfxh/zysv8AwI/+tX0xRR9ZmH1amfM//Cl/GH/PKy/8CP8A61H/AApfxh/zysv/AAI/+tX0xRR9ZmH1amfM/wDwpfxh/wA8rL/wI/8ArUf8KX8Yf88rL/wI/wDrV9MUUfWZh9WpnzP/AMKX8Yf88rL/AMCP/rUf8KX8Yf8APKy/8CP/AK1fTFFH1mYfVqZ//9k="/>
          <p:cNvSpPr>
            <a:spLocks noChangeAspect="1" noChangeArrowheads="1"/>
          </p:cNvSpPr>
          <p:nvPr/>
        </p:nvSpPr>
        <p:spPr bwMode="auto">
          <a:xfrm>
            <a:off x="4185728" y="3840708"/>
            <a:ext cx="3338599" cy="333861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4" descr="data:image/jpeg;base64,/9j/4AAQSkZJRgABAQEAYABgAAD/2wBDAAgGBgcGBQgHBwcJCQgKDBQNDAsLDBkSEw8UHRofHh0aHBwgJC4nICIsIxwcKDcpLDAxNDQ0Hyc5PTgyPC4zNDL/2wBDAQkJCQwLDBgNDRgyIRwhMjIyMjIyMjIyMjIyMjIyMjIyMjIyMjIyMjIyMjIyMjIyMjIyMjIyMjIyMjIyMjIyMjL/wAARCAD9AU0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2saRahSotgAV2kBiMj3wf1py6ZCsSR+TlUYsATxnOfx/H0ryf+1tS/wCghdf9/m/xp39q6j/0ELr/AL/N/jXofUJfzHD9dj2PXUgMa7UjwCSePUnJpfLf+6a8iGq6j/z/AN1/3+b/ABpw1TUf+f8Auv8Av63+NL6jLuP67Hset+W/900eW/8AdNeTf2pqH/P/AHX/AH9b/Gl/tTUP+f8Auf8Av63+NL6lLuP65HseseW/900eW/8AdNeUDU9Q/wCf65/7+t/jTv7Tv/8An+uf+/rf40vqcu4fW49j1Xy3/umjy3/umvKxqV//AM/1z/39b/Gl/tK//wCf65/7+ml9Ul3H9aj2PU/Lf+6aPLf+6a8u/tK//wCf25/7+ml/tK//AOf25/7+ml9Ul3H9ZXY9Q8t/7po8t/7przD+0b7/AJ/bj/v6aX+0b7/n9uP+/ppfVX3H9YXY9O8t/wC6aPLf+6a8y/tG+/5/bj/v6aP7Rvv+f24/7+ml9Wfcf1hdj03y3/umjy3/ALprzL+0b7/n9uP+/ppf7Rvv+f24/wC/po+rvuHt12PTPLf+6aPLf+6a80/tC+/5/Lj/AL+mj+0b3/n8uP8Av6aXsH3H7Zdj0vy3/umjy3/umvNP7Qvf+fy4/wC/ppP7Rvv+fy4/7+ml7F9x+1XY9M8t/wC6aPLf+6a8z/tG+/5/Lj/v6aX+0L3/AJ/Lj/v6aXsX3H7RHpflv/dNHlv/AHTXmw1C9/5/Lj/v4acNQvf+fy4/7+Gj2TH7RHo/lv8A3TR5b/3TXnIv7z/n7n/7+Gnfb7z/AJ+5/wDv4aXs2HOj0Ty3/umjy3/umvPRfXn/AD9z/wDfw04X13/z9T/9/DS5GPnR6B5b/wB00eW/901wAvbv/n6n/wC/hpwvbv8A5+pv+/ho5GHMd75b/wB00eW/901wn2y6/wCfmb/v4acLy6/5+Zv+/hpco+Y7ny3/ALpo8t/7priBd3P/AD8zf99ml+13P/PxN/32aVgudt5b/wB00eW/901xYu7n/n4l/wC+zThdXH/PxL/32aLDudl5b/3TR5b/AN01xwurj/nvL/32acLm4/57y/8AfZpAdf5b/wB00eW/901yX2mf/nvL/wB9mpoJ5iWzNIen8RoA86p1JThX0bPAQopwpopwqWUOFLSU4VDLQ4UtIKWpY0OFLSU6pKQUtJTqllIWlpKWpZQUtFANSyhaKTIxnNL2qWUhaKKSpGFFFFSUgpaSlpMpDhThTRThUlDhThTRThUjHCnCminCkxjhThTRThUjQ4U4U0U4VJQ4U4U0U4UhjhThTRThSGOFOFNFOFSMcKsQdW/Cq4qe36t+FIZ5/ThTacK+kZ4CFFPFMFPFSykOFLSCnCoY0KKdSCnVLLQU6kFOFSMKWilxUspBS0UtSUFdXp1nHqemaSwiTMFyUmIUcqATz+QrlK09N1u50y2uIIURlm6ls5U4xkVlUTa0NKbSep0kkFoL+XV44UNqLEuoKDbuBx0qja+G7U2ts128/m3KbzIjKEizyMg8mska1cjRP7K2p5PTfzuxnOKkg8QTw20UT21tO0KlYpZUyyD0rHkmloa88W9TYg0g3Wj22nmRRtvHDSLzkDPSsuax0q5lig024nW4aYRFJlyCM43AioYdevILeGKPYGimMwfHJJzkEdMc0671+4uURIoYLULIJT5K4LOOcmjlkmO8bF6XRNNk+22tnPcfbLNN7mQDY+OuKm/sHSBfRWBmuhcTxB0PG1eO9Z1z4kuri3ljWC3hkmXbLNGmGcVE2vXDarBqHkxeZCmxV5wRgj+tTaZV4lxtFsLixuGsJ52uLaRY5DKAFck449Kt3HhmzjjmiWWZZ4k3CWRl2OfTGcisKLVp4be9hREAu2Ds3OVIOeKtTeIbi4hkVra1E8i7ZLgR/OwpNSBOJc0OOwfQtSkuo3YoAXZQMhe23PenQ6PpsSWUV5Ncfab0Zj8vG1AemfzFZWm6pLpomRIopYpgA8coyDirdt4iubeCOM29vK0OfJkkXLR/Sk076DTRRu7Y2d7NbMwYxMVyO9QilkleeZ5ZWLSO25j6mkFUIeKcKaKcKQxwpwpgpwqRj6cKaKcKTKHCnCminCpGOFOFNFOFIY4U4U0U4VIxwqe36t+FQCp7fq34Uhnn9LTRTq+kPAQ4U8UwVzl94hurbUZbeNINiNgM+R/WoZSR1Ipwrkh4jvGGP9C6dRIRSDX74SowFptXcCvmnnOMflUtotJnYClrkU8Q3sczySfZXjbAWMTfd/SnXHiG9njT7O9rbtnJJlByMdMdualtDSZ11OFcnL4qdLcgRwCQphX83IDY6kY/SobXxi8VuFvEilkBwXhbAP1BHWpuVY7OlriB44CXpMkW618vAUH59/rnpirJ8eWIGTb3AHTqDn9allI6+iuRXx7ph6xXI/Af41vaTrFrrNs09qX2o21g4wQaljNCuL1vx5Jo+sXFgNOSUQkDeZSM5APTHvXZ1n3Gg6TeXD3Fzp8Esz/edl5NdWCqYanUbxMOaNtl3+9FHG/8LPl/6BMf/f4/4Uf8LOl6f2TH/wB/j/hXK+JYIbXxJqEEEaxxJMQqKOAK9RsvDWiPYWzvpdsWaJCSV6nAr6PGUcrwtKnVlRbU/N+Xn5grmP4z8Salo1zZLYyIizQ72DIG5z71seEdTutX0Bbu8dWmMrLlVAGBjHArkviYANQ08AYAgIH/AH1WTpvibVLPRk0vSo2Vw7SPKib2OcdB26VlHK44rLKboxSm3q3ppruyr6nsFFeQ2XjfXbK6BnuGuUB+eKYDn8eoNep2uo211pceoq+23eLzSzfwjHOfpzXh5hlOIwNnOzT2a/IqLTLVOFeW6t481O9uzDpRNvDuwm1cyP8A4fQVTXxT4o0mdTdTXHPPl3UfDD8Rn8q7IcNYuUE24pvo3r+Q+dHsFKKx/DmvQ+INN+0xr5cqHbNFnO0+3sa2BXgVqM6NR06is1uWnccKcKaKcKxKHinCmCnikMUU4U0U4VIx9OFMpwpMocKcKaKcKkY4U4U0U4UhjhThTRThUjHVYt+rfhVcVYt+rfhSA8+FOptLX0jPBRDeXP2W3MoXPIFcjfvBeXrXLS2uTgFWXNdfcB2tpVj++UIX644riRpOpAndpBb6IBSV1qh6CeVa8/PZc/7B4/WkMNpnraf98t/jTv7K1LHy6KwPqUFN/sbVj/zCD/3wtF33HZdhjwWrcL9lX3+b/Go2s7f+9bH8TVldE1QEE6M59fuinjQ9S/6Ar5x1ytTzPuOy7FI29pjHlQ5A6h25pv2e1I/1ae4Erf4VfOhamRgaK4/FaT+wNVwf+JM+f95alt+RSSM5rKKXmNUXHXMvX86VdPiRT5kW5uxWbH6Yq4PDutj/AJhWfrt/xpf+Ec1ztpQ/8d/xqb+hVkVRpcEroiKU38AmXIGfXiu48L6TPo9vNFLLG6OwZQmeD36/hXNvoes/ZI1j0nbMPvNleR+ddnpkc0FhbxTjEyRgOM9Diok9OhaRpg0tRrT6yLPF/Fv/ACNmp/8AXc17DYf8g20/64J/6CK8e8W/8jXqf/Xc17DYf8g20/64J/6CK+mz3/c8N6foho8/+Jn/ACEbD/ri3/oVbnw7hji8NtMigSSzsHbuQMYFYfxM/wCQjYf9cW/9Crf+H3/IqJ/13f8ApRim1kVL1/VjW5y/xHgjj16GVECtLAGcgfeIJGfritCGWSP4SOVJySUP0MnNU/iV/wAhm0/69/8A2Y10Hhaxj1L4frZSnCTCVc+h3HB/A4rerVVPK8LUnspRfyVwW7OC8N3V/ZambjTrEXdwiHClC20Hvgfl+NbutX3ifXrEWl1oTBQ4dWS3fcp9qxV/tbwdre/Z5cyZUFhlJFP8watal401rV3ijhc22DwlqWBY+/OT9K9SvRnWxMcRRhCStpJt6fcCeljoPh5p+pafqN4LuzngikhGDIhUFgwx19ia9CrnPCGn6naaa82rXM8lxOQRHLIW8tR069Cf8K6Ovh84r+3xk53T6XW2iNYqyHCnCminCvLLHCnCminCkMcKcKaKcKkY4U4U2nCkyhwpwpopwqRjhThTRThSGOFOFMFPFSMcKnt+rfhUFT2/VvwpAefUtJS19IzwUKoB61IGHqKh3YHNQS3VvAhLREgc4AqGUi5tUnkjJpwUDkEfXFYR8Raeh/1E2R6KP8aibxXpiZBtrj6bB/jU3RdmdID/ANNB+QpfvDmQY69BWDaeJLC9uVhitZtxHVlAAH51pG7gGQsO446DAqHJIpRZc2YOd4HvinZb/nuPyFZD6ykTf8gu6JHdQp/rUDeJreIHdpd4o7/Iv+NTzIrll2N4FiRi4H/fIpvkjJzIM9T8ornf+Ew09cf8S+5GOnyrx+tPXxlYPlvsk+enIX/GpbRSizowHHS4H/fIp5A25zk+vrXPR+LLSSTYLK4BBxyF/wAa2IrxLhBtRlz2NTdDs0W1qRQT0GaiSuB+It3c21/YiC4liBhJIRyufm9q68DhHjK6op2vcZ3klhZySF5LO3Z25LNEpJ/Eii7urfTrGS5uGEcEK5YgdB2AFYPgSaWfwukk0ryP5zjc7Ent61saza2t7o91b3snlW7J88mcbMc5/A1NWj7PE+wqttJ2dvXoNGJpnirRfEOoLaNZ4mIPlG4jVt3fAPOK3muNP0/ELTWtr/EIyyp+OK4zwv4f0a01yOeLXIL24TJhiiGOx5P0FZfxI/5GKH/r2X+bV6zy7D4jGrDUJSULX1T38k7DvoekeVZX6LMY7a5UjCyFVcfgamjijhQJFGkaDoqKAB+ArmfCd/Z6d4KsZby5igQmTBdsZ+c9PWtqx1vS9Sk8uzvoZZP7gbDH8DXjYnC1ac5wSbjFtXs7aO3oWmW5oIbiPy54o5U/uyKGH60y30+ytX329nbwt/eSMA/nUk0sVvC80zrHEg3M7HhR61VtNb0u9uFt7XULeaZs4RGyTjrXNGNZwfKny9bXt8ytDQpwqnBqVjcXb2kF3FLcRjc8aNkqPen3moWWnRCS9uordD0MjYz9B3rP2VTmUOV3fSwy2KcKzbDXdK1OTy7O/hmkxnYGw35Gki8RaLLMsMeqWryO21UD8kntVPDV02nB3W+jHdGqKcKp3uqWGmbPt13Db787PMbG7HWiDV9NuLSS7hvrd7aI4eUONqn0JrP2NRx51F2fW2g7l7vTqyT4l0RYo5W1S2WOTOxmbAbBwcfjV2x1Gy1KJpbG6iuI1bazRtkA+lKeHqwXNKLS9GUmi2KcKq3l/aadB597cxW8RbbvkbAz6VHY6zpmpStFY38Fw6ruZY2yQPWp9jUcOdRdu9tPvHdGgKcKaKcKxKHCnCminCkMUU8UwU6pGOqe36t+FV6nt+rfhSGcDRRS19IzwEMbpWfdIWUjFaRHFRPHmokWmchcWsgkOFqs9u5GGTI9xXYtaBu1RmxU/wAIrFxZspHHxo0DbowUb1FSpd3Eb7g5Jrp201T/AAiq0mkqe2KhotSMVdVu1P3s/WnPq07rt3fmKvPopPQmq76JIOhrNxRopFeNZLtsHgetXRoqbM81Pplm0RZZOcHittUAjzgVg73sa30MCOyK3KkD610loCAOKpwRb52PvWtFHgCtYLQym9SxHXnvxL/5CNh/1xb/ANCr0VRXnXxM/wCQjYf9cW/9Cr3cg/3+Pz/Ig6L4ff8AIpp/13k/pWp4m/5FfU/+vdqy/h8R/wAIomSP9fJ3+lanibH/AAi+p4IP+jtWOJ/5Gj/x/qM828A/8jdbf7kn/oJq38Sf+Rih/wCvZf5tVTwD/wAjdbf7kn/oJq58Sf8AkYof+vZf5tX1E/8Akdx/wfqw6FLQvCmpeI7QTfaFhtYsxxtLk+5Cgdsms/WNGvvDmorDOwD43xSxk4YeoPY16F4B1Wzl8PRWRmjjuLdm3IzAEgnII9etc78RdUtL7ULW2tpFlNujeY6HIBJHGfwrPDY/FzzOWGlH3Nemy6O/n+o7K1zoI9WfWfhxeXMpzOsDxyn1Yd/xGDXmdg12LtUsfM+0SgxqI/vHcMED8K7nw/A8Xwy1eRs4m8xl+gAH8wawvAQB8X2uRnCyEf8AfBpYJwwtLFuCuoybt00W36A9bHReDdB1Hw9d3eoalbiGAWzZ+cE8EHsfQGuLvbu/8S63vIaW4uH2xRg8KOyj0Ar2fVoXuNFvoIxl5Ld1Uep2mvHPDN/DpniSyu7jiFJMOcfdBBGfwzWGUYqeK9vjHFOolZJejt945K1kbtz8PtY0yz+3291FJPAPMMcRIZcc/Ke+K53QSW8SacT1N1GT/wB9CvZ77W9OsdMkvZLuBothKbXB8w44A9c14xoJz4k044xm6j/9CFa5TjsTi8PWliFstHa3R6fL9QkkmrHb/FX7ml/WT/2WuM0rTdY1uBrHT4pJoI381lBARWIxkk8ZwK7P4q/c0v6yf+y1e+FoH9gXhxybrGf+AiufC4yWDyOFaKTabtf/ABMpq87GdqvhW6g+HEC3MQW90+R5SFIb92zc8j8D+FU/hhqv2bW5tOdsR3aZUH++vI/MZr1Z40ljeKRQ0bqVZT3B4NeEXkE/hbxWyKTvs7gPGf7y5yPzFYZXiXmeGr4Sr8TvJfN3/CX5jkuVpo6n4p6r5t/aaWjfLAvmyD/abp+Q/nXRfDXR/wCz/DxvpFxNfNuGeojHC/nyfyrzhFn8X+MehDXtxk/7Cf8A1lH6V7xDFHBDHDEu2ONQiKOwAwKwzqX1HL6WXx3esv69fyHT96TkSCnCminCvjzoHCnCmilpDHClpop1SMcKnt+rfhUFT2/VvwpDOCpaKUV9IzwEGKXbSinAVLKQzYKXZTwKcBUMoi8uk8oHtU+KXFSykV/IHpSGBcdKtYoYYFS0UmYhAFzJjoDirL/LD+FV4/mkLepJqxMP3OPauLuzr7DLAZfPrWwi8VlWa7ZUHsa2E6VrDYznuOArj/GnhrUddvLWSxSNlijKtvkC85z3rshS114TFVMLVVWnuu5J5MPAHiIDASED2nFdJovhjVbLwzrNhcLH592oEQEoI6Hqe1dtRXdiM9xVeHJNLdPbs79xpHn/AIU8H6vo/iCG8u44RCiuCVlBPKkDip/GXhXVNc1iO5skiaJYQhLyBTkE9vxruqKyec4l4lYrTmSttpb7yrHls3w41MWEMsLxG6wRNCXHqcFW6HjHFJpvw51Se4X7e0drAD8xDhmI9gP616pRWz4kx3K43WvW2qDlRlahpQPhi40qwjVQbcxRKTgfia5Hwr4P1fSPEEF7dxwiFFcMVlBPKkDivQ6aK8+jmdejRqUY2ane999dC7Ju44V594j+H01xeSXmkNHiQ7nt3bbtJ67T0x7V6CKcKywWPr4Kp7Si/XsxtJ7nlemfDfVJ7lf7QMdtbg/NtcMx9gB/WpNL8Ba5aa1aXMkUAhinR2xMCQoYGvUqdXoz4kx0uZO1mrWt/wAEFTRyPjrw5qPiBbEWCRt5JffvkC9cY6/SrfgfQ73QNJuLa+VFkkn8xdjhhjaB2+ldKKcK86WZVng1g3bkX373KUVe4ory/wCKsNquoWE6sBdPERIo/ug/Kf5j8K9QJVVLMwVVGWJ6AV4P4g1KXxJ4mmniBbzZBFbp/s5wo/Hr+NepwxQnPGOsnaMFr8+n6/IVV+7Y7P4V6PgXWsSr1/cQ5/Nj/IfnXpYqho2mx6Po9rp8eMQRhWI/ibqx/E5q+K8jNMY8Zi51unT0WxpCPKrDhSikFLXnFjqWminCkMUU6kFOqRi1Pb9W/CoKnt+rfhSGcHSim04V9IzwEOFOFNFOFSykOpRTRThUMocKWm04VLKQ4VFcNtgkPopqSqmoPi2K92OKiTsrlxV3Yo269KsS9AKjgFTPiuRLQ6m9RkHFwtayVkQn/SlrWj6VpDYznuTClpopaokdRSUtSNC0UlLUspC0UmaWpZQU0U6kFSUhRThSCnUhi06kpwqShRThSCnCpGGAQQRkHggjrTUtbZWDLbQqwOQRGAR+lPFOFHM1sMdTqbTqgoUUtJSikMUU8U0U4UhiinUgp1SMWp7fq34VBU9v1b8KQzN/4V/qv/Pxaf8AfTf4Uv8Awr/Vf+fi0/76b/CvSKK7Pr1U5fqdI84/4QDVP+fi0/76b/Cl/wCEB1T/AJ+LX/vpv8K9GopfXao/qlM86/4QLVP+fi1/76b/AApf+ED1P/n4tf8Avpv8K9EopfXKofVaZ55/wgmp/wDPxa/99N/hS/8ACCan/wA/Fr+bf4V6FRS+t1B/VqZ59/wgupf8/Fr+bf4VVuvh3qtwykXdoFXsS3+Fel0UniZtWY1h4J3R5mnw61Rf+Xu0/Nv8Kefh5qhH/H3afm3+Fek0VHtpF+yieZx/DnVEm3m8tCPT5v8ACrq+BtRX/l4tvzb/AArv6KarzWwnRizgx4J1D/n4tvzb/Cl/4QnUP+fi2/Nv8K7uin9YmL2EDhf+EK1D/n4tvzb/AAo/4QrUP+fi3/Nv8K7qil7eY/YxOG/4Qq//AOfi3/8AHv8ACj/hC7//AJ+Lf9f8K7mil7aYeyicP/whd/8A8/Nv/wCPf4Uf8IXf/wDPzb/+Pf4V3FFHtpD9lE4f/hCr7/n5t/8Ax7/ClHgu+/5+bf8AX/Cu3ope1kHs4nE/8IZff8/Nv+v+FL/wht7/AM/Nv+v+FdrRR7SQ/Zo4v/hDr3/n5g/X/Cl/4Q+8/wCfmD9a7Oil7SQciOOHhC8/5+YP1pR4Ru/+fiD8jXYUUc7HyI5AeErv/n4g/I07/hE7v/n4h/I11tFLnYcqOS/4RS7/AOfiH8jTv+EVuv8An4h/I11dFHMx8qOU/wCEWuv+fiH8jS/8Itdf8/EP5GuqopXYWRyw8L3P/PxF+Rp3/CM3P/PxF+Rrp6KLhY5n/hGrj/n4i/I0v/CN3H/PxF+RrpaKQzm/+EbuP+fiL8jUkXh+dM5njOfY10FFABRRRQAUUUUAFFFFABRRRQAUUUUAFFFFABRRRQAUUUUAFZh1pB4jGi/ZLkym3+0+d8vlhM7f72c54xitOubuYdRh8bHUYtMmuLQaf9nDxyxgl/M3dGYHGO9AGjd6uLLULa1mtnCXM3lJMHXaD5bOSRnIHykVoGWMDJdQMZ5PauKuNF1G812a+uNGVrc3UE7QtLG3mAQSRsMZwSC464BwapW3hK9sjfL/AGNBcYWBrUvIpCASuzImTkbUcAZwDtweKAPQTPCsYkaVAhGQxYYNNlu7aCGWaWeNI4ozJIxYYVcZ3H2xXA2/hiNZ7qPxHpluNJ+z3CNcXEsRRA0xdeONuFbg4GD0rWs9Al1fwbfWl9LF9pv7VrQXUSYzEAVjb8R82OnzGgDXi8RWztZmWC4t4L1gttNMoCyMRkDrlSQONwGan1TVodLtFuGRpVM0UJEZGV8xwoJyemWFYeo6XqWtabptjeWQiFnPFcTukikSmLkLHzn5mA+9jAzWCnh3WYYLJYtFKEWdpHOFniGZIrhXOfm5woOD74oA9Ein3IWmURHeVALg5GcA8evp71IHQuUDKWUZK55Fecy+HdUmt9RQ6DlpLS8SAtNEcPJOZI/4uMAg57GtbQND1KHX/tepW83mQ+aUuvtSlZFkOdpRRnI4HJIG3IPNAHZUUUUAFFFFABRRRQAUUUUAFFFFABRRRQAUUUUAFFFFABRUTXNujFWniVh1BcAik+2W3/PxD/32KAJqKh+2W3/PxD/32KPtlt/z8Q/99igCaioftlt/z8Q/99ij7Zbf8/EP/fYoAmoqH7Zbf8/EP/fYo+2W3/PxD/32KAJqKh+2W3/PxD/32KPtlt/z8Q/99igCaioftlt/z8Q/99ij7Zbf8/EP/fYoAmoqH7Zbf8/EP/fYo+2W3/PxD/32KAJqKh+2W3/PxD/32KPtlt/z8Q/99igCaioftlt/z8Q/99ij7Zbf8/EP/fYoAmoqH7Zbf8/EP/fYo+2W3/PxD/32KAJHjSVGSRFdGGCrDINOqH7Zbf8APxD/AN9ij7Zbf8/EP/fYoAmoqH7Zbf8APxD/AN9ij7Zbf8/EP/fYoAmoqH7Zbf8APxD/AN9ij7Zbf8/EP/fYoAmoqH7Zbf8APxD/AN9ij7Zbf8/EP/fYoAmoqH7Zbf8APxD/AN9ij7Zbf8/EP/fYoAmoqH7Zbf8APxD/AN9ij7Zbf8/EP/fYoAmoqH7Zbf8APxD/AN9ij7Zbf8/EP/fYoAmoqH7Zbf8APxD/AN9ij7Zbf8/EP/fYoAmoqH7Zbf8APxD/AN9ij7Zbf8/EP/fYoAmoqH7Zbf8APxD/AN9ij7Zbf8/EP/fYoAmoqH7Zbf8APxD/AN9ij7Zbf8/EP/fYoAo6dplg2mWrNZW7M0KlmaIEkkDJJPU1Z/svTv8Anwtf+/K/4Uum/wDIKs/+uCf+giqQ1dobqZLwpCI97BGQ5ZB0ZW6N7jtTbdxJKxc/svTv+fC1/wC/K/4Uf2Xp3/Pha/8Aflf8Krrrtq3k5jmXzZPKG5MYbIHrzyR0zSxa1DNgR29ySSeAgzgNtLdemaLsLIn/ALL07/nwtf8Avyv+FH9l6d/z4Wv/AH5X/CoNM1FrlmgmVvOBkIYLhWVXK8c/SobbW0CKl0kgmZmEZCYWXD7QF568jrjrRdhZF3+y9O/58LX/AL8r/hR/Zenf8+Fr/wB+V/wqv/btoFY7Zf3Z/fDbzF8235ufX0z61Ha6yPs0zzKzmGR0d4wNq4cqAeeDjB9KLsLIuf2Xp3/Pha/9+V/wo/svTv8Anwtf+/K/4VOsoa3E21sFd2Mc1nprtvLtEUFw7s7JtVRkEAE55x0YUXYWRZ/svTv+fC1/78r/AIUf2Xp3/Pha/wDflf8ACqsGsLII5HSVDLFGyQbQSSxOMHPt+lIdYEVxKZldYvLiMcZTD7m3ZB/75ouwsi3/AGXp3/Pha/8Aflf8KP7L07/nwtf+/K/4U211OG8lEcSSAlA+XXbwfY89/Si91OGxfbJHK37syEoucKCAT+oouwsh39l6d/z4Wv8A35X/AAo/svTv+fC1/wC/K/4VXfXbSM7XSYOHKMgTLDBAJwO3I6VBNrJNwxiLrbCEsJPLDbiHC5HPTk9cetF2FkX/AOy9O/58LX/vyv8AhR/Zenf8+Fr/AN+V/wAKLfUYbm8mtVDiWIZO4dRkj+Y71XXW7Z2ZFjmLrIsezaM5YEjv/snrRdhZFj+y9O/58LX/AL8r/hR/Zenf8+Fr/wB+V/wqnJrSytai0VyJJYxIzJwoYZweeD+dWJ9VhgujbmKZmBRSVUEZbO3v7UXYWRJ/Zenf8+Fr/wB+V/wo/svTv+fC1/78r/hUCa5ayKjKsu1iodtv+rLHADc+vpmox4htCsbGK4HmH5QY+cZxuwD0zRdhZFv+y9O/58LX/vyv+FH9l6d/z4Wv/flf8Kt0UXYWRU/svTv+fC1/78r/AIUf2Xp3/Pha/wDflf8ACrdFF2FkVP7L07/nwtf+/K/4Uf2Xp3/Pha/9+V/wq3RRdhZFT+y9O/58LX/vyv8AhR/Zenf8+Fr/AN+V/wAKt0UXYWRU/svTv+fC1/78r/hR/Zenf8+Fr/35X/CrdFF2FkVP7L07/nwtf+/K/wCFH9l6d/z4Wv8A35X/AAq3RRdhZFT+y9O/58LX/vyv+FH9l6d/z4Wv/flf8Kt0UXYWRU/svTv+fC1/78r/AIUf2Xp3/Pha/wDflf8ACrdFF2FkVP7L07/nwtf+/K/4Uf2Xp3/Pha/9+V/wq3RRdhZFT+y9O/58LX/vyv8AhR/Zenf8+Fr/AN+V/wAKt0UXYWRV03/kFWf/AFwT/wBBFMfSrOQnzIy4IYbWckDd1wM8E153afG7wlBZQQsupFo41UkW46gY/vVN/wALz8I/3NS/8Bx/8VWjpT7EKrDud4dHs2KFllZkAAZpmLHBDDJzzgjvQmj2cYh2pJmEsUPmtnDHJB55GecHiuD/AOF5+Ef7mpf+A4/+Ko/4Xn4R/ual/wCA4/8AiqXsp9g9rDud/b6ZbWswli8zcAwG6RiPmbceCfWmnSLIq4MRIY5GXPyHO75efl554rgv+F5+Ef7mpf8AgOP/AIqj/hefhH+5qX/gOP8A4qj2U+we1h3O9OkWRZWMRyAQx3H5+c/N/e555piaLZxOzx+ejNncVmYE5YtzzzyT+dcL/wALz8I/3NS/8Bx/8VR/wvPwj/c1L/wHH/xVHsp9g9rDuegRafDDHLCu4wSII/KLHaFAxx6ZqOHR7OCdJo1kDpnGZWI5ULyM88AflXB/8Lz8I/3NS/8AAcf/ABVH/C8/CP8Ac1L/AMBx/wDFUeyn2D2sO53R0SxKbSkmAiov71vlCnK454IJ6inSaRZyMzMsm4qoyJWBG3OCCDweTz7muD/4Xn4R/ual/wCA4/8AiqP+F5+Ef7mpf+A4/wDiqPZT7B7WHc76XS4JCWDSq+3arCRsp0zjngnAp13ptveuWm8wkxmI7ZCvykgkcH2Fef8A/C8/CP8Ac1L/AMBx/wDFUf8AC8/CP9zUv/Acf/FUeyn2D2sO53i6RaLL5oEvmby5bzWyScZB55BwOOnFI2i2LKy+W6qwIwsjAAFgxA54GRmuE/4Xn4R/ual/4Dj/AOKo/wCF5+Ef7mpf+A4/+Ko9lPsHtYdz0C3062tZ2miRg7AgkuSME7jwT6kn8ahTRLGMqUSRdpUjErcbc479txrhf+F5+Ef7mpf+A4/+Ko/4Xn4R/ual/wCA4/8AiqPZT7B7WHc7uLRbGExlI3GzaR+8bkr90nnkinzaXbT3DTv5nmMyMSsjAZX7vGfc1wP/AAvPwj/c1L/wHH/xVH/C8/CP9zUv/Acf/FUeyn2D2sO53kWjWUO3YjjbjrIx3YJIzzzgkkZ6UsekWcQgCLIPJBCHzWyQTnB5+YZ7GuC/4Xn4R/ual/4Dj/4qj/hefhH+5qX/AIDj/wCKo9lPsHtYdz0QWkYx80vGP+Wrdjn19f046VPXmn/C8/CP9zUv/Acf/FUf8Lz8I/3NS/8AAcf/ABVHsp9g9rDuel0V5p/wvPwj/c1L/wABx/8AFUf8Lz8I/wBzUv8AwHH/AMVR7KfYPaw7npdFeaf8Lz8I/wBzUv8AwHH/AMVR/wALz8I/3NS/8Bx/8VR7KfYPaw7npdFeaf8AC8/CP9zUv/Acf/FUf8Lz8I/3NS/8Bx/8VR7KfYPaw7npdFeaf8Lz8I/3NS/8Bx/8VR/wvPwj/c1L/wABx/8AFUeyn2D2sO56XRXmn/C8/CP9zUv/AAHH/wAVR/wvPwj/AHNS/wDAcf8AxVHsp9g9rDuel0V5p/wvPwj/AHNS/wDAcf8AxVH/AAvPwj/c1L/wHH/xVHsp9g9rDuel0V5p/wALz8I/3NS/8Bx/8VR/wvPwj/c1L/wHH/xVHsp9g9rDuel0V5p/wvPwj/c1L/wHH/xVH/C8/CP9zUv/AAHH/wAVR7KfYPaw7npdFeaf8Lz8I/3NS/8AAcf/ABVH/C8/CP8Ac1L/AMBx/wDFUeyn2D2sO583joKWkHQUteoeWFFFFABRRRQAUUUUAFFFFABRRRQAUUUUAFFFFABRRRQAVasNPudTuTb2qBnCNIxZgqoijLMSegAqrWjol+mm6kt2093A6I3ly2pG9HI4ODwV9R3FJ3toNWvqV7yxnsJ/KmCMSiyBonDqVbkHI4qvtbj5W5GRxXeJ420qBLr7LYSW00oRmkhgiAuW8so4dDkIrE5+XOOeKtXPj/TGt2Fp/acFwtrPBDLtTcDJs2ktuz8pQ8jHXgCo5pdjTkj3OF0/S7jUjcCDYDBbvcsHONyIMtt9T7VS6da72TxvYSXU06SarD51rKixDYUtZXjVMx8g7cjPb6d65fxLqVvq/iC61C2WURzlT+9UBiQoBJwSOSCfxpxbb1RMoxS0ZlUUUVZAUUUUAFFFFABRRRQAUUUUAFFFFABRRRQAUUUUAFFFFAHos3wU8WRzukQspY1YhX8/G4djjHFM/wCFL+MP+eVl/wCBH/1q+mKK8/6zUPR+rUz5n/4Uv4w/55WX/gR/9aj/AIUv4w/55WX/AIEf/Wr6Yoo+szF9WpnzP/wpfxh/zysv/Aj/AOtR/wAKX8Yf88rL/wACP/rV9MUUfWZh9WpnzP8A8KX8Yf8APKy/8CP/AK1H/Cl/GH/PKy/8CP8A61fTFFH1mYfVqZ8z/wDCl/GH/PKy/wDAj/61H/Cl/GH/ADysv/Aj/wCtX0xRR9ZmH1amfM//AApfxh/zysv/AAI/+tR/wpfxh/zysv8AwI/+tX0xRR9ZmH1amfM//Cl/GH/PKy/8CP8A61H/AApfxh/zysv/AAI/+tX0xRR9ZmH1amfM/wDwpfxh/wA8rL/wI/8ArUf8KX8Yf88rL/wI/wDrV9MUUfWZh9WpnzP/AMKX8Yf88rL/AMCP/rUf8KX8Yf8APKy/8CP/AK1fTFFH1mYfVqZ8z/8ACl/GH/PKy/8AAj/61H/Cl/GH/PKy/wDAj/61fTFFH1mYfVqZ8z/8KX8Yf88rL/wI/wDrUf8ACl/GH/PKy/8AAj/61fTFFH1mYfVqZ8z/APCl/GH/ADysv/Aj/wCtR/wpfxh/zysv/Aj/AOtX0xRR9ZmH1amfM/8Awpfxh/zysv8AwI/+tR/wpfxh/wA8rL/wI/8ArV9MUUfWZh9WpnzP/wAKX8Yf88rL/wACP/rUf8KX8Yf88rL/AMCP/rV9MUUfWZh9WpnzP/wpfxh/zysv/Aj/AOtR/wAKX8Yf88rL/wACP/rV9MUUfWZh9WpnzP8A8KX8Yf8APKy/8CP/AK1H/Cl/GH/PKy/8CP8A61fTFFH1mYfVqZ8z/wDCl/GH/PKy/wDAj/61H/Cl/GH/ADysv/Aj/wCtX0xRR9ZmH1amfM//AApfxh/zysv/AAI/+tR/wpfxh/zysv8AwI/+tX0xRR9ZmH1amfM//Cl/GH/PKy/8CP8A61H/AApfxh/zysv/AAI/+tX0xRR9ZmH1amfM/wDwpfxh/wA8rL/wI/8ArUf8KX8Yf88rL/wI/wDrV9MUUfWZh9WpnzP/AMKX8Yf88rL/AMCP/rUf8KX8Yf8APKy/8CP/AK1fTFFH1mYfVqZ//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t="3976"/>
          <a:stretch/>
        </p:blipFill>
        <p:spPr>
          <a:xfrm>
            <a:off x="5151732" y="4437112"/>
            <a:ext cx="3171825" cy="2314010"/>
          </a:xfrm>
          <a:prstGeom prst="rect">
            <a:avLst/>
          </a:prstGeom>
        </p:spPr>
      </p:pic>
    </p:spTree>
    <p:extLst>
      <p:ext uri="{BB962C8B-B14F-4D97-AF65-F5344CB8AC3E}">
        <p14:creationId xmlns:p14="http://schemas.microsoft.com/office/powerpoint/2010/main" val="1366452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22B5C-0A70-D346-B421-C23367CBD68C}"/>
              </a:ext>
            </a:extLst>
          </p:cNvPr>
          <p:cNvSpPr>
            <a:spLocks noGrp="1"/>
          </p:cNvSpPr>
          <p:nvPr>
            <p:ph type="title"/>
          </p:nvPr>
        </p:nvSpPr>
        <p:spPr/>
        <p:txBody>
          <a:bodyPr/>
          <a:lstStyle/>
          <a:p>
            <a:r>
              <a:rPr lang="en-US"/>
              <a:t>Loaning Library Resources</a:t>
            </a:r>
          </a:p>
        </p:txBody>
      </p:sp>
      <p:sp>
        <p:nvSpPr>
          <p:cNvPr id="5" name="TextBox 4">
            <a:extLst>
              <a:ext uri="{FF2B5EF4-FFF2-40B4-BE49-F238E27FC236}">
                <a16:creationId xmlns:a16="http://schemas.microsoft.com/office/drawing/2014/main" id="{E984DEA5-7553-BC40-82EE-A8F6B8BF57A5}"/>
              </a:ext>
            </a:extLst>
          </p:cNvPr>
          <p:cNvSpPr txBox="1"/>
          <p:nvPr/>
        </p:nvSpPr>
        <p:spPr>
          <a:xfrm>
            <a:off x="969783" y="2285115"/>
            <a:ext cx="2947156" cy="1323439"/>
          </a:xfrm>
          <a:prstGeom prst="rect">
            <a:avLst/>
          </a:prstGeom>
          <a:noFill/>
        </p:spPr>
        <p:txBody>
          <a:bodyPr wrap="square" lIns="91440" tIns="45720" rIns="91440" bIns="45720" rtlCol="0" anchor="t">
            <a:spAutoFit/>
          </a:bodyPr>
          <a:lstStyle/>
          <a:p>
            <a:r>
              <a:rPr lang="en-US" sz="2000"/>
              <a:t>Click and Collect will allow you to reserve a book for collection from the library system.</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2193465"/>
            <a:ext cx="4576800" cy="3415522"/>
          </a:xfrm>
          <a:prstGeom prst="rect">
            <a:avLst/>
          </a:prstGeom>
        </p:spPr>
      </p:pic>
    </p:spTree>
    <p:extLst>
      <p:ext uri="{BB962C8B-B14F-4D97-AF65-F5344CB8AC3E}">
        <p14:creationId xmlns:p14="http://schemas.microsoft.com/office/powerpoint/2010/main" val="2434575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Learning Centres</a:t>
            </a:r>
          </a:p>
        </p:txBody>
      </p:sp>
      <p:pic>
        <p:nvPicPr>
          <p:cNvPr id="4" name="Content Placeholder 3"/>
          <p:cNvPicPr>
            <a:picLocks noGrp="1" noChangeAspect="1"/>
          </p:cNvPicPr>
          <p:nvPr>
            <p:ph sz="half" idx="1"/>
          </p:nvPr>
        </p:nvPicPr>
        <p:blipFill>
          <a:blip r:embed="rId3" cstate="print">
            <a:extLst>
              <a:ext uri="{28A0092B-C50C-407E-A947-70E740481C1C}">
                <a14:useLocalDpi xmlns:a14="http://schemas.microsoft.com/office/drawing/2010/main"/>
              </a:ext>
            </a:extLst>
          </a:blip>
          <a:stretch>
            <a:fillRect/>
          </a:stretch>
        </p:blipFill>
        <p:spPr>
          <a:xfrm>
            <a:off x="823076" y="1604903"/>
            <a:ext cx="3134316" cy="1756103"/>
          </a:xfrm>
          <a:prstGeom prst="rect">
            <a:avLst/>
          </a:prstGeom>
        </p:spPr>
      </p:pic>
      <p:sp>
        <p:nvSpPr>
          <p:cNvPr id="6" name="Content Placeholder 5">
            <a:extLst>
              <a:ext uri="{FF2B5EF4-FFF2-40B4-BE49-F238E27FC236}">
                <a16:creationId xmlns:a16="http://schemas.microsoft.com/office/drawing/2014/main" id="{ED0628EF-A056-1A69-20D9-2C0A761507F5}"/>
              </a:ext>
            </a:extLst>
          </p:cNvPr>
          <p:cNvSpPr>
            <a:spLocks noGrp="1"/>
          </p:cNvSpPr>
          <p:nvPr>
            <p:ph sz="half" idx="2"/>
          </p:nvPr>
        </p:nvSpPr>
        <p:spPr>
          <a:xfrm>
            <a:off x="4648200" y="1600200"/>
            <a:ext cx="4024223" cy="5043547"/>
          </a:xfrm>
        </p:spPr>
        <p:txBody>
          <a:bodyPr vert="horz" lIns="91440" tIns="45720" rIns="91440" bIns="45720" rtlCol="0" anchor="t">
            <a:normAutofit lnSpcReduction="10000"/>
          </a:bodyPr>
          <a:lstStyle/>
          <a:p>
            <a:pPr marL="0" indent="0">
              <a:buNone/>
            </a:pPr>
            <a:r>
              <a:rPr lang="en-US">
                <a:solidFill>
                  <a:schemeClr val="tx1"/>
                </a:solidFill>
                <a:ea typeface="Calibri"/>
                <a:cs typeface="Calibri"/>
              </a:rPr>
              <a:t>The Learning </a:t>
            </a:r>
            <a:r>
              <a:rPr lang="en-US" err="1">
                <a:solidFill>
                  <a:schemeClr val="tx1"/>
                </a:solidFill>
                <a:ea typeface="Calibri"/>
                <a:cs typeface="Calibri"/>
              </a:rPr>
              <a:t>Centres</a:t>
            </a:r>
            <a:r>
              <a:rPr lang="en-US">
                <a:solidFill>
                  <a:schemeClr val="tx1"/>
                </a:solidFill>
                <a:ea typeface="Calibri"/>
                <a:cs typeface="Calibri"/>
              </a:rPr>
              <a:t> are for study; they are not social spaces. </a:t>
            </a:r>
          </a:p>
          <a:p>
            <a:pPr marL="0" indent="0">
              <a:buNone/>
            </a:pPr>
            <a:r>
              <a:rPr lang="en-US">
                <a:solidFill>
                  <a:schemeClr val="tx1"/>
                </a:solidFill>
                <a:ea typeface="Calibri"/>
                <a:cs typeface="Calibri"/>
              </a:rPr>
              <a:t>The Library in the Geoff Higgins building is a silent zone, please respect the space. </a:t>
            </a:r>
          </a:p>
          <a:p>
            <a:pPr marL="0" indent="0">
              <a:buNone/>
            </a:pPr>
            <a:r>
              <a:rPr lang="en-US">
                <a:solidFill>
                  <a:schemeClr val="tx1"/>
                </a:solidFill>
                <a:ea typeface="Calibri"/>
                <a:cs typeface="Calibri"/>
              </a:rPr>
              <a:t>PCs in the Library and Library IT Centre can be booked in 10 – 70 minute slots via a link on Canvas</a:t>
            </a:r>
          </a:p>
        </p:txBody>
      </p:sp>
      <p:sp>
        <p:nvSpPr>
          <p:cNvPr id="8" name="TextBox 7"/>
          <p:cNvSpPr txBox="1"/>
          <p:nvPr/>
        </p:nvSpPr>
        <p:spPr>
          <a:xfrm>
            <a:off x="1637904" y="3364320"/>
            <a:ext cx="2160240" cy="369332"/>
          </a:xfrm>
          <a:prstGeom prst="rect">
            <a:avLst/>
          </a:prstGeom>
          <a:noFill/>
        </p:spPr>
        <p:txBody>
          <a:bodyPr wrap="square" rtlCol="0">
            <a:spAutoFit/>
          </a:bodyPr>
          <a:lstStyle/>
          <a:p>
            <a:r>
              <a:rPr lang="en-GB"/>
              <a:t>Library – GH2.5</a:t>
            </a:r>
          </a:p>
        </p:txBody>
      </p:sp>
      <p:sp>
        <p:nvSpPr>
          <p:cNvPr id="10" name="TextBox 9"/>
          <p:cNvSpPr txBox="1"/>
          <p:nvPr/>
        </p:nvSpPr>
        <p:spPr>
          <a:xfrm>
            <a:off x="387671" y="6464081"/>
            <a:ext cx="4374740" cy="369332"/>
          </a:xfrm>
          <a:prstGeom prst="rect">
            <a:avLst/>
          </a:prstGeom>
          <a:noFill/>
        </p:spPr>
        <p:txBody>
          <a:bodyPr wrap="square" rtlCol="0">
            <a:spAutoFit/>
          </a:bodyPr>
          <a:lstStyle/>
          <a:p>
            <a:r>
              <a:rPr lang="en-GB"/>
              <a:t>Library IT Centre – Main Building 1</a:t>
            </a:r>
            <a:r>
              <a:rPr lang="en-GB" baseline="30000"/>
              <a:t>st</a:t>
            </a:r>
            <a:r>
              <a:rPr lang="en-GB"/>
              <a:t> Floor</a:t>
            </a:r>
          </a:p>
        </p:txBody>
      </p:sp>
      <p:pic>
        <p:nvPicPr>
          <p:cNvPr id="7" name="Picture 6">
            <a:extLst>
              <a:ext uri="{FF2B5EF4-FFF2-40B4-BE49-F238E27FC236}">
                <a16:creationId xmlns:a16="http://schemas.microsoft.com/office/drawing/2014/main" id="{A3669338-5D15-2649-8E28-C3D89B8838C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94560" y="4198922"/>
            <a:ext cx="2959987" cy="2219991"/>
          </a:xfrm>
          <a:prstGeom prst="rect">
            <a:avLst/>
          </a:prstGeom>
        </p:spPr>
      </p:pic>
    </p:spTree>
    <p:extLst>
      <p:ext uri="{BB962C8B-B14F-4D97-AF65-F5344CB8AC3E}">
        <p14:creationId xmlns:p14="http://schemas.microsoft.com/office/powerpoint/2010/main" val="458502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274638"/>
            <a:ext cx="5904656" cy="1143000"/>
          </a:xfrm>
        </p:spPr>
        <p:txBody>
          <a:bodyPr/>
          <a:lstStyle/>
          <a:p>
            <a:r>
              <a:rPr lang="en-GB">
                <a:latin typeface="Calibri" pitchFamily="34" charset="0"/>
                <a:cs typeface="Calibri" pitchFamily="34" charset="0"/>
              </a:rPr>
              <a:t>Printing Services</a:t>
            </a:r>
            <a:endParaRPr lang="en-GB"/>
          </a:p>
        </p:txBody>
      </p:sp>
      <p:sp>
        <p:nvSpPr>
          <p:cNvPr id="3" name="Content Placeholder 2"/>
          <p:cNvSpPr>
            <a:spLocks noGrp="1"/>
          </p:cNvSpPr>
          <p:nvPr>
            <p:ph idx="1"/>
          </p:nvPr>
        </p:nvSpPr>
        <p:spPr>
          <a:xfrm>
            <a:off x="1432624" y="1628800"/>
            <a:ext cx="7254176" cy="4863282"/>
          </a:xfrm>
        </p:spPr>
        <p:txBody>
          <a:bodyPr>
            <a:normAutofit/>
          </a:bodyPr>
          <a:lstStyle/>
          <a:p>
            <a:r>
              <a:rPr lang="en-GB" sz="2000"/>
              <a:t>Printers are located in the corridors throughout College and in the Learning Centres. These can print, scan and photocopy.</a:t>
            </a:r>
          </a:p>
          <a:p>
            <a:r>
              <a:rPr lang="en-GB" sz="2000"/>
              <a:t>You can use any printer and you will need your card to release the print. Register using your College username and password once. </a:t>
            </a:r>
          </a:p>
          <a:p>
            <a:r>
              <a:rPr lang="en-GB" sz="2000"/>
              <a:t>You will receive print credits per term.</a:t>
            </a:r>
            <a:endParaRPr lang="en-GB" sz="2400"/>
          </a:p>
          <a:p>
            <a:pPr marL="0" indent="0">
              <a:buNone/>
            </a:pPr>
            <a:r>
              <a:rPr lang="en-GB" sz="2400"/>
              <a:t> </a:t>
            </a:r>
          </a:p>
          <a:p>
            <a:pPr marL="0" indent="0">
              <a:buNone/>
            </a:pPr>
            <a:endParaRPr lang="en-GB"/>
          </a:p>
          <a:p>
            <a:pPr marL="0" indent="0">
              <a:buNone/>
            </a:pPr>
            <a:endParaRPr lang="en-GB"/>
          </a:p>
        </p:txBody>
      </p:sp>
      <p:graphicFrame>
        <p:nvGraphicFramePr>
          <p:cNvPr id="4" name="Table 3"/>
          <p:cNvGraphicFramePr>
            <a:graphicFrameLocks noGrp="1"/>
          </p:cNvGraphicFramePr>
          <p:nvPr>
            <p:extLst>
              <p:ext uri="{D42A27DB-BD31-4B8C-83A1-F6EECF244321}">
                <p14:modId xmlns:p14="http://schemas.microsoft.com/office/powerpoint/2010/main" val="3187762008"/>
              </p:ext>
            </p:extLst>
          </p:nvPr>
        </p:nvGraphicFramePr>
        <p:xfrm>
          <a:off x="1763688" y="4069569"/>
          <a:ext cx="2534318" cy="2406423"/>
        </p:xfrm>
        <a:graphic>
          <a:graphicData uri="http://schemas.openxmlformats.org/drawingml/2006/table">
            <a:tbl>
              <a:tblPr firstRow="1" bandRow="1">
                <a:tableStyleId>{5C22544A-7EE6-4342-B048-85BDC9FD1C3A}</a:tableStyleId>
              </a:tblPr>
              <a:tblGrid>
                <a:gridCol w="1267159">
                  <a:extLst>
                    <a:ext uri="{9D8B030D-6E8A-4147-A177-3AD203B41FA5}">
                      <a16:colId xmlns:a16="http://schemas.microsoft.com/office/drawing/2014/main" val="20000"/>
                    </a:ext>
                  </a:extLst>
                </a:gridCol>
                <a:gridCol w="1267159">
                  <a:extLst>
                    <a:ext uri="{9D8B030D-6E8A-4147-A177-3AD203B41FA5}">
                      <a16:colId xmlns:a16="http://schemas.microsoft.com/office/drawing/2014/main" val="20001"/>
                    </a:ext>
                  </a:extLst>
                </a:gridCol>
              </a:tblGrid>
              <a:tr h="475995">
                <a:tc>
                  <a:txBody>
                    <a:bodyPr/>
                    <a:lstStyle/>
                    <a:p>
                      <a:r>
                        <a:rPr lang="en-GB">
                          <a:solidFill>
                            <a:schemeClr val="tx1"/>
                          </a:solidFill>
                        </a:rPr>
                        <a:t>Type</a:t>
                      </a:r>
                    </a:p>
                  </a:txBody>
                  <a:tcPr/>
                </a:tc>
                <a:tc>
                  <a:txBody>
                    <a:bodyPr/>
                    <a:lstStyle/>
                    <a:p>
                      <a:r>
                        <a:rPr lang="en-GB">
                          <a:solidFill>
                            <a:schemeClr val="tx1"/>
                          </a:solidFill>
                        </a:rPr>
                        <a:t>Cost</a:t>
                      </a:r>
                    </a:p>
                  </a:txBody>
                  <a:tcPr/>
                </a:tc>
                <a:extLst>
                  <a:ext uri="{0D108BD9-81ED-4DB2-BD59-A6C34878D82A}">
                    <a16:rowId xmlns:a16="http://schemas.microsoft.com/office/drawing/2014/main" val="10000"/>
                  </a:ext>
                </a:extLst>
              </a:tr>
              <a:tr h="482607">
                <a:tc>
                  <a:txBody>
                    <a:bodyPr/>
                    <a:lstStyle/>
                    <a:p>
                      <a:r>
                        <a:rPr lang="en-GB"/>
                        <a:t>A4 Mono</a:t>
                      </a:r>
                    </a:p>
                  </a:txBody>
                  <a:tcPr/>
                </a:tc>
                <a:tc>
                  <a:txBody>
                    <a:bodyPr/>
                    <a:lstStyle/>
                    <a:p>
                      <a:r>
                        <a:rPr lang="en-GB"/>
                        <a:t>2p</a:t>
                      </a:r>
                    </a:p>
                  </a:txBody>
                  <a:tcPr/>
                </a:tc>
                <a:extLst>
                  <a:ext uri="{0D108BD9-81ED-4DB2-BD59-A6C34878D82A}">
                    <a16:rowId xmlns:a16="http://schemas.microsoft.com/office/drawing/2014/main" val="10001"/>
                  </a:ext>
                </a:extLst>
              </a:tr>
              <a:tr h="482607">
                <a:tc>
                  <a:txBody>
                    <a:bodyPr/>
                    <a:lstStyle/>
                    <a:p>
                      <a:r>
                        <a:rPr lang="en-GB"/>
                        <a:t>A4 Colour</a:t>
                      </a:r>
                    </a:p>
                  </a:txBody>
                  <a:tcPr/>
                </a:tc>
                <a:tc>
                  <a:txBody>
                    <a:bodyPr/>
                    <a:lstStyle/>
                    <a:p>
                      <a:r>
                        <a:rPr lang="en-GB"/>
                        <a:t>8p</a:t>
                      </a:r>
                    </a:p>
                  </a:txBody>
                  <a:tcPr/>
                </a:tc>
                <a:extLst>
                  <a:ext uri="{0D108BD9-81ED-4DB2-BD59-A6C34878D82A}">
                    <a16:rowId xmlns:a16="http://schemas.microsoft.com/office/drawing/2014/main" val="10002"/>
                  </a:ext>
                </a:extLst>
              </a:tr>
              <a:tr h="482607">
                <a:tc>
                  <a:txBody>
                    <a:bodyPr/>
                    <a:lstStyle/>
                    <a:p>
                      <a:r>
                        <a:rPr lang="en-GB"/>
                        <a:t>A3 Mono</a:t>
                      </a:r>
                    </a:p>
                  </a:txBody>
                  <a:tcPr/>
                </a:tc>
                <a:tc>
                  <a:txBody>
                    <a:bodyPr/>
                    <a:lstStyle/>
                    <a:p>
                      <a:r>
                        <a:rPr lang="en-GB"/>
                        <a:t>6p</a:t>
                      </a:r>
                    </a:p>
                  </a:txBody>
                  <a:tcPr/>
                </a:tc>
                <a:extLst>
                  <a:ext uri="{0D108BD9-81ED-4DB2-BD59-A6C34878D82A}">
                    <a16:rowId xmlns:a16="http://schemas.microsoft.com/office/drawing/2014/main" val="10003"/>
                  </a:ext>
                </a:extLst>
              </a:tr>
              <a:tr h="482607">
                <a:tc>
                  <a:txBody>
                    <a:bodyPr/>
                    <a:lstStyle/>
                    <a:p>
                      <a:r>
                        <a:rPr lang="en-GB"/>
                        <a:t>A3 Colour</a:t>
                      </a:r>
                    </a:p>
                  </a:txBody>
                  <a:tcPr/>
                </a:tc>
                <a:tc>
                  <a:txBody>
                    <a:bodyPr/>
                    <a:lstStyle/>
                    <a:p>
                      <a:r>
                        <a:rPr lang="en-GB"/>
                        <a:t>16p</a:t>
                      </a:r>
                    </a:p>
                  </a:txBody>
                  <a:tcPr/>
                </a:tc>
                <a:extLst>
                  <a:ext uri="{0D108BD9-81ED-4DB2-BD59-A6C34878D82A}">
                    <a16:rowId xmlns:a16="http://schemas.microsoft.com/office/drawing/2014/main" val="10004"/>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72000" y="4040510"/>
            <a:ext cx="3744416" cy="2435481"/>
          </a:xfrm>
          <a:prstGeom prst="rect">
            <a:avLst/>
          </a:prstGeom>
          <a:ln w="28575">
            <a:solidFill>
              <a:srgbClr val="92D050"/>
            </a:solidFill>
          </a:ln>
        </p:spPr>
      </p:pic>
    </p:spTree>
    <p:extLst>
      <p:ext uri="{BB962C8B-B14F-4D97-AF65-F5344CB8AC3E}">
        <p14:creationId xmlns:p14="http://schemas.microsoft.com/office/powerpoint/2010/main" val="2613744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274638"/>
            <a:ext cx="5904656" cy="1143000"/>
          </a:xfrm>
        </p:spPr>
        <p:txBody>
          <a:bodyPr/>
          <a:lstStyle/>
          <a:p>
            <a:r>
              <a:rPr lang="en-GB">
                <a:latin typeface="Calibri" pitchFamily="34" charset="0"/>
                <a:cs typeface="Calibri" pitchFamily="34" charset="0"/>
              </a:rPr>
              <a:t>Social Media</a:t>
            </a:r>
            <a:endParaRPr lang="en-GB"/>
          </a:p>
        </p:txBody>
      </p:sp>
      <p:sp>
        <p:nvSpPr>
          <p:cNvPr id="3" name="Content Placeholder 2"/>
          <p:cNvSpPr>
            <a:spLocks noGrp="1"/>
          </p:cNvSpPr>
          <p:nvPr>
            <p:ph idx="1"/>
          </p:nvPr>
        </p:nvSpPr>
        <p:spPr>
          <a:xfrm>
            <a:off x="1432624" y="1628800"/>
            <a:ext cx="7254176" cy="4863282"/>
          </a:xfrm>
        </p:spPr>
        <p:txBody>
          <a:bodyPr>
            <a:normAutofit/>
          </a:bodyPr>
          <a:lstStyle/>
          <a:p>
            <a:pPr marL="0" indent="0">
              <a:buNone/>
            </a:pPr>
            <a:r>
              <a:rPr lang="en-GB" sz="2400"/>
              <a:t> </a:t>
            </a:r>
          </a:p>
          <a:p>
            <a:pPr marL="0" indent="0">
              <a:buNone/>
            </a:pPr>
            <a:endParaRPr lang="en-GB"/>
          </a:p>
          <a:p>
            <a:pPr marL="0" indent="0">
              <a:buNone/>
            </a:pPr>
            <a:endParaRPr lang="en-GB"/>
          </a:p>
        </p:txBody>
      </p:sp>
      <p:sp>
        <p:nvSpPr>
          <p:cNvPr id="4" name="TextBox 3">
            <a:extLst>
              <a:ext uri="{FF2B5EF4-FFF2-40B4-BE49-F238E27FC236}">
                <a16:creationId xmlns:a16="http://schemas.microsoft.com/office/drawing/2014/main" id="{EB382854-AFA8-4444-9528-BC9EDC4333D6}"/>
              </a:ext>
            </a:extLst>
          </p:cNvPr>
          <p:cNvSpPr txBox="1"/>
          <p:nvPr/>
        </p:nvSpPr>
        <p:spPr>
          <a:xfrm>
            <a:off x="2339752" y="1598435"/>
            <a:ext cx="3940472" cy="4893647"/>
          </a:xfrm>
          <a:prstGeom prst="rect">
            <a:avLst/>
          </a:prstGeom>
          <a:noFill/>
        </p:spPr>
        <p:txBody>
          <a:bodyPr wrap="square" rtlCol="0">
            <a:spAutoFit/>
          </a:bodyPr>
          <a:lstStyle/>
          <a:p>
            <a:r>
              <a:rPr lang="en-US" sz="2400"/>
              <a:t>Twitter Feeds:</a:t>
            </a:r>
          </a:p>
          <a:p>
            <a:endParaRPr lang="en-US" sz="2400"/>
          </a:p>
          <a:p>
            <a:r>
              <a:rPr lang="en-GB" sz="2400"/>
              <a:t>@ashtonsixthform</a:t>
            </a:r>
          </a:p>
          <a:p>
            <a:r>
              <a:rPr lang="en-GB" sz="2400"/>
              <a:t>@ASFCStudentNews</a:t>
            </a:r>
          </a:p>
          <a:p>
            <a:r>
              <a:rPr lang="en-GB" sz="2400"/>
              <a:t>@asfclibrary</a:t>
            </a:r>
          </a:p>
          <a:p>
            <a:endParaRPr lang="en-GB" sz="2400">
              <a:solidFill>
                <a:srgbClr val="00B0F0"/>
              </a:solidFill>
            </a:endParaRPr>
          </a:p>
          <a:p>
            <a:r>
              <a:rPr lang="en-GB" sz="2400"/>
              <a:t>Instagram:</a:t>
            </a:r>
          </a:p>
          <a:p>
            <a:endParaRPr lang="en-GB" sz="2400"/>
          </a:p>
          <a:p>
            <a:r>
              <a:rPr lang="en-GB" sz="2400"/>
              <a:t>@asfclibrary</a:t>
            </a:r>
          </a:p>
          <a:p>
            <a:r>
              <a:rPr lang="en-GB" sz="2400"/>
              <a:t>@ashtonsixthformcollege</a:t>
            </a:r>
          </a:p>
          <a:p>
            <a:r>
              <a:rPr lang="en-GB">
                <a:solidFill>
                  <a:srgbClr val="00B0F0"/>
                </a:solidFill>
              </a:rPr>
              <a:t> </a:t>
            </a:r>
          </a:p>
          <a:p>
            <a:endParaRPr lang="en-US"/>
          </a:p>
          <a:p>
            <a:endParaRPr lang="en-US"/>
          </a:p>
          <a:p>
            <a:endParaRPr lang="en-US"/>
          </a:p>
        </p:txBody>
      </p:sp>
      <p:pic>
        <p:nvPicPr>
          <p:cNvPr id="11" name="Picture 10">
            <a:extLst>
              <a:ext uri="{FF2B5EF4-FFF2-40B4-BE49-F238E27FC236}">
                <a16:creationId xmlns:a16="http://schemas.microsoft.com/office/drawing/2014/main" id="{3C0D288C-83FD-8047-BB39-8A094B48DCA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44208" y="2276872"/>
            <a:ext cx="857449" cy="572582"/>
          </a:xfrm>
          <a:prstGeom prst="rect">
            <a:avLst/>
          </a:prstGeom>
        </p:spPr>
      </p:pic>
      <p:pic>
        <p:nvPicPr>
          <p:cNvPr id="12" name="Picture 11">
            <a:extLst>
              <a:ext uri="{FF2B5EF4-FFF2-40B4-BE49-F238E27FC236}">
                <a16:creationId xmlns:a16="http://schemas.microsoft.com/office/drawing/2014/main" id="{3CDE8FC6-CB6F-DC49-BC51-79CD2FEF361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30044" y="4071470"/>
            <a:ext cx="485775" cy="476250"/>
          </a:xfrm>
          <a:prstGeom prst="rect">
            <a:avLst/>
          </a:prstGeom>
        </p:spPr>
      </p:pic>
    </p:spTree>
    <p:extLst>
      <p:ext uri="{BB962C8B-B14F-4D97-AF65-F5344CB8AC3E}">
        <p14:creationId xmlns:p14="http://schemas.microsoft.com/office/powerpoint/2010/main" val="28294674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19672" y="274638"/>
            <a:ext cx="7067128" cy="706090"/>
          </a:xfrm>
        </p:spPr>
        <p:txBody>
          <a:bodyPr>
            <a:normAutofit fontScale="90000"/>
          </a:bodyPr>
          <a:lstStyle/>
          <a:p>
            <a:pPr algn="l"/>
            <a:r>
              <a:rPr lang="en-GB"/>
              <a:t>Things to Remember </a:t>
            </a:r>
            <a:endParaRPr lang="en-US"/>
          </a:p>
        </p:txBody>
      </p:sp>
      <p:sp>
        <p:nvSpPr>
          <p:cNvPr id="7" name="Content Placeholder 2"/>
          <p:cNvSpPr>
            <a:spLocks noGrp="1"/>
          </p:cNvSpPr>
          <p:nvPr>
            <p:ph idx="1"/>
          </p:nvPr>
        </p:nvSpPr>
        <p:spPr>
          <a:xfrm>
            <a:off x="1472238" y="1317067"/>
            <a:ext cx="7853473" cy="5537190"/>
          </a:xfrm>
        </p:spPr>
        <p:txBody>
          <a:bodyPr vert="horz" lIns="91440" tIns="45720" rIns="91440" bIns="45720" rtlCol="0" anchor="t">
            <a:noAutofit/>
          </a:bodyPr>
          <a:lstStyle/>
          <a:p>
            <a:pPr marL="514350" indent="-514350">
              <a:buFont typeface="+mj-lt"/>
              <a:buAutoNum type="arabicPeriod"/>
            </a:pPr>
            <a:r>
              <a:rPr lang="en-GB" sz="2000"/>
              <a:t>Login with your Username and Password. </a:t>
            </a:r>
          </a:p>
          <a:p>
            <a:pPr marL="400050" lvl="1" indent="0">
              <a:buNone/>
            </a:pPr>
            <a:r>
              <a:rPr lang="en-GB" sz="2000">
                <a:solidFill>
                  <a:srgbClr val="FF0000"/>
                </a:solidFill>
              </a:rPr>
              <a:t>  </a:t>
            </a:r>
            <a:r>
              <a:rPr lang="en-GB" sz="2000" b="1">
                <a:solidFill>
                  <a:srgbClr val="FF0000"/>
                </a:solidFill>
              </a:rPr>
              <a:t>Username = 22surnamefirstnamemiddleinitial</a:t>
            </a:r>
            <a:endParaRPr lang="en-GB" sz="2000" b="1">
              <a:solidFill>
                <a:srgbClr val="FF0000"/>
              </a:solidFill>
              <a:cs typeface="Calibri"/>
            </a:endParaRPr>
          </a:p>
          <a:p>
            <a:pPr marL="400050" lvl="1" indent="0">
              <a:buNone/>
            </a:pPr>
            <a:r>
              <a:rPr lang="en-GB" sz="2000" b="1">
                <a:solidFill>
                  <a:srgbClr val="FF0000"/>
                </a:solidFill>
              </a:rPr>
              <a:t>  Default password = Password1</a:t>
            </a:r>
            <a:endParaRPr lang="en-GB" sz="2000">
              <a:solidFill>
                <a:srgbClr val="FF0000"/>
              </a:solidFill>
            </a:endParaRPr>
          </a:p>
          <a:p>
            <a:pPr marL="514350" indent="-514350">
              <a:buFont typeface="+mj-lt"/>
              <a:buAutoNum type="arabicPeriod"/>
            </a:pPr>
            <a:r>
              <a:rPr lang="en-GB" sz="2000"/>
              <a:t>Reset the default password to your own.</a:t>
            </a:r>
            <a:endParaRPr lang="en-GB" sz="2000">
              <a:cs typeface="Calibri"/>
            </a:endParaRPr>
          </a:p>
          <a:p>
            <a:pPr marL="514350" indent="-514350">
              <a:buFont typeface="+mj-lt"/>
              <a:buAutoNum type="arabicPeriod"/>
            </a:pPr>
            <a:r>
              <a:rPr lang="en-GB" sz="2000"/>
              <a:t>Read and accept the </a:t>
            </a:r>
            <a:r>
              <a:rPr lang="en-GB" sz="2000" b="1">
                <a:solidFill>
                  <a:srgbClr val="00B050"/>
                </a:solidFill>
              </a:rPr>
              <a:t>Student Acceptable User Policy on Canvas.</a:t>
            </a:r>
            <a:endParaRPr lang="en-GB" sz="2000" b="1">
              <a:solidFill>
                <a:srgbClr val="002060"/>
              </a:solidFill>
            </a:endParaRPr>
          </a:p>
          <a:p>
            <a:pPr marL="514350" indent="-514350">
              <a:buFont typeface="+mj-lt"/>
              <a:buAutoNum type="arabicPeriod"/>
            </a:pPr>
            <a:r>
              <a:rPr lang="en-GB" sz="2000"/>
              <a:t>Bookmark Cedar </a:t>
            </a:r>
            <a:r>
              <a:rPr lang="en-GB" sz="2000">
                <a:solidFill>
                  <a:srgbClr val="0070C0"/>
                </a:solidFill>
                <a:hlinkClick r:id="rId3"/>
              </a:rPr>
              <a:t>https://cedar.asfc.ac.uk</a:t>
            </a:r>
            <a:r>
              <a:rPr lang="en-GB" sz="2000">
                <a:solidFill>
                  <a:srgbClr val="0070C0"/>
                </a:solidFill>
              </a:rPr>
              <a:t> </a:t>
            </a:r>
            <a:r>
              <a:rPr lang="en-GB" sz="2000">
                <a:solidFill>
                  <a:schemeClr val="tx1"/>
                </a:solidFill>
              </a:rPr>
              <a:t>on your mobile.</a:t>
            </a:r>
          </a:p>
          <a:p>
            <a:pPr marL="514350" indent="-514350">
              <a:buFont typeface="+mj-lt"/>
              <a:buAutoNum type="arabicPeriod"/>
            </a:pPr>
            <a:r>
              <a:rPr lang="en-GB" sz="2000">
                <a:solidFill>
                  <a:schemeClr val="tx2">
                    <a:lumMod val="75000"/>
                    <a:lumOff val="25000"/>
                  </a:schemeClr>
                </a:solidFill>
              </a:rPr>
              <a:t>Bookmark</a:t>
            </a:r>
            <a:r>
              <a:rPr lang="en-GB" sz="2000">
                <a:solidFill>
                  <a:srgbClr val="00B050"/>
                </a:solidFill>
              </a:rPr>
              <a:t> </a:t>
            </a:r>
            <a:r>
              <a:rPr lang="en-GB" sz="2000">
                <a:hlinkClick r:id="rId4"/>
              </a:rPr>
              <a:t>https://www.asfc.ac.uk/</a:t>
            </a:r>
            <a:r>
              <a:rPr lang="en-GB" sz="2000"/>
              <a:t> on your mobile.</a:t>
            </a:r>
            <a:endParaRPr lang="en-GB" sz="2000">
              <a:solidFill>
                <a:schemeClr val="tx1"/>
              </a:solidFill>
            </a:endParaRPr>
          </a:p>
          <a:p>
            <a:pPr marL="514350" indent="-514350">
              <a:buFont typeface="+mj-lt"/>
              <a:buAutoNum type="arabicPeriod"/>
            </a:pPr>
            <a:r>
              <a:rPr lang="en-GB" sz="2000"/>
              <a:t>Download the Canvas Student app to your mobile.</a:t>
            </a:r>
          </a:p>
          <a:p>
            <a:pPr marL="514350" indent="-514350">
              <a:buFont typeface="+mj-lt"/>
              <a:buAutoNum type="arabicPeriod"/>
            </a:pPr>
            <a:r>
              <a:rPr lang="en-GB" sz="2000"/>
              <a:t>Learning Centre spaces are study spaces</a:t>
            </a:r>
            <a:endParaRPr lang="en-GB" sz="2000">
              <a:cs typeface="Calibri"/>
            </a:endParaRPr>
          </a:p>
          <a:p>
            <a:pPr marL="514350" indent="-514350">
              <a:buFont typeface="+mj-lt"/>
              <a:buAutoNum type="arabicPeriod"/>
            </a:pPr>
            <a:r>
              <a:rPr lang="en-GB" sz="2000"/>
              <a:t>Register your student card at any printer in College.</a:t>
            </a:r>
          </a:p>
          <a:p>
            <a:pPr marL="514350" indent="-514350">
              <a:buFont typeface="+mj-lt"/>
              <a:buAutoNum type="arabicPeriod"/>
            </a:pPr>
            <a:r>
              <a:rPr lang="en-GB" sz="2000"/>
              <a:t>Always sign off the PC when you have finished with it.</a:t>
            </a:r>
          </a:p>
          <a:p>
            <a:pPr marL="514350" indent="-514350">
              <a:buAutoNum type="arabicPeriod"/>
            </a:pPr>
            <a:r>
              <a:rPr lang="en-GB" sz="2000" b="1">
                <a:solidFill>
                  <a:srgbClr val="7030A0"/>
                </a:solidFill>
                <a:cs typeface="Calibri"/>
              </a:rPr>
              <a:t>If you are applying for the college bursary and/ or free college meals, please submit your application ASAP</a:t>
            </a:r>
          </a:p>
          <a:p>
            <a:pPr marL="0" indent="0" algn="ctr">
              <a:buNone/>
            </a:pPr>
            <a:r>
              <a:rPr lang="en-GB" sz="2000" b="1"/>
              <a:t>Help on all the above is available </a:t>
            </a:r>
            <a:endParaRPr lang="en-GB" sz="2000" b="1">
              <a:cs typeface="Calibri"/>
            </a:endParaRPr>
          </a:p>
          <a:p>
            <a:pPr marL="0" indent="0" algn="ctr">
              <a:buNone/>
            </a:pPr>
            <a:r>
              <a:rPr lang="en-GB" sz="2000" b="1"/>
              <a:t>from the IT Induction &amp; Help Sheet tile on Canvas</a:t>
            </a:r>
          </a:p>
        </p:txBody>
      </p:sp>
      <p:pic>
        <p:nvPicPr>
          <p:cNvPr id="2" name="Picture 2" descr="A picture containing text, electronics, person, hand&#10;&#10;Description automatically generated">
            <a:extLst>
              <a:ext uri="{FF2B5EF4-FFF2-40B4-BE49-F238E27FC236}">
                <a16:creationId xmlns:a16="http://schemas.microsoft.com/office/drawing/2014/main" id="{697CBD6F-2FB1-B560-97FF-0F1DA7E51527}"/>
              </a:ext>
            </a:extLst>
          </p:cNvPr>
          <p:cNvPicPr>
            <a:picLocks noChangeAspect="1"/>
          </p:cNvPicPr>
          <p:nvPr/>
        </p:nvPicPr>
        <p:blipFill>
          <a:blip r:embed="rId5"/>
          <a:stretch>
            <a:fillRect/>
          </a:stretch>
        </p:blipFill>
        <p:spPr>
          <a:xfrm>
            <a:off x="6507193" y="198416"/>
            <a:ext cx="2441275" cy="1371583"/>
          </a:xfrm>
          <a:prstGeom prst="rect">
            <a:avLst/>
          </a:prstGeom>
        </p:spPr>
      </p:pic>
    </p:spTree>
    <p:extLst>
      <p:ext uri="{BB962C8B-B14F-4D97-AF65-F5344CB8AC3E}">
        <p14:creationId xmlns:p14="http://schemas.microsoft.com/office/powerpoint/2010/main" val="32941171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GB" b="1"/>
              <a:t>Next Steps…</a:t>
            </a:r>
          </a:p>
        </p:txBody>
      </p:sp>
      <p:sp>
        <p:nvSpPr>
          <p:cNvPr id="7" name="Content Placeholder 2"/>
          <p:cNvSpPr>
            <a:spLocks noGrp="1"/>
          </p:cNvSpPr>
          <p:nvPr>
            <p:ph sz="half" idx="1"/>
          </p:nvPr>
        </p:nvSpPr>
        <p:spPr>
          <a:xfrm>
            <a:off x="443089" y="1854200"/>
            <a:ext cx="4857044" cy="4525963"/>
          </a:xfrm>
        </p:spPr>
        <p:txBody>
          <a:bodyPr vert="horz" lIns="91440" tIns="45720" rIns="91440" bIns="45720" rtlCol="0" anchor="t">
            <a:normAutofit/>
          </a:bodyPr>
          <a:lstStyle/>
          <a:p>
            <a:r>
              <a:rPr lang="en-GB" b="1"/>
              <a:t>Weds 7th September (pm)</a:t>
            </a:r>
            <a:r>
              <a:rPr lang="en-GB"/>
              <a:t>: Monitor college email to find out when your timetable is ready to view in Cedar</a:t>
            </a:r>
          </a:p>
          <a:p>
            <a:pPr marL="0" indent="0">
              <a:buNone/>
            </a:pPr>
            <a:endParaRPr lang="en-GB">
              <a:cs typeface="Calibri"/>
            </a:endParaRPr>
          </a:p>
          <a:p>
            <a:r>
              <a:rPr lang="en-GB"/>
              <a:t>Staff available in college Main Reception to answer any timetable queries</a:t>
            </a:r>
            <a:endParaRPr lang="en-GB">
              <a:cs typeface="Calibri"/>
            </a:endParaRPr>
          </a:p>
          <a:p>
            <a:pPr marL="0" indent="0">
              <a:buNone/>
            </a:pPr>
            <a:endParaRPr lang="en-GB"/>
          </a:p>
          <a:p>
            <a:endParaRPr lang="en-GB" b="1"/>
          </a:p>
          <a:p>
            <a:endParaRPr lang="en-GB"/>
          </a:p>
        </p:txBody>
      </p:sp>
      <p:pic>
        <p:nvPicPr>
          <p:cNvPr id="3" name="Picture 3" descr="Shape&#10;&#10;Description automatically generated">
            <a:extLst>
              <a:ext uri="{FF2B5EF4-FFF2-40B4-BE49-F238E27FC236}">
                <a16:creationId xmlns:a16="http://schemas.microsoft.com/office/drawing/2014/main" id="{A1881BF8-CFF3-0CA9-FBD5-820BAB5C9CBF}"/>
              </a:ext>
            </a:extLst>
          </p:cNvPr>
          <p:cNvPicPr>
            <a:picLocks noGrp="1" noChangeAspect="1"/>
          </p:cNvPicPr>
          <p:nvPr>
            <p:ph sz="half" idx="2"/>
          </p:nvPr>
        </p:nvPicPr>
        <p:blipFill>
          <a:blip r:embed="rId3"/>
          <a:stretch>
            <a:fillRect/>
          </a:stretch>
        </p:blipFill>
        <p:spPr>
          <a:xfrm>
            <a:off x="5588000" y="1942306"/>
            <a:ext cx="3429000" cy="2571750"/>
          </a:xfrm>
        </p:spPr>
      </p:pic>
    </p:spTree>
    <p:extLst>
      <p:ext uri="{BB962C8B-B14F-4D97-AF65-F5344CB8AC3E}">
        <p14:creationId xmlns:p14="http://schemas.microsoft.com/office/powerpoint/2010/main" val="1808512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005C2-7C46-514E-B657-4AF050B52A5E}"/>
              </a:ext>
            </a:extLst>
          </p:cNvPr>
          <p:cNvSpPr>
            <a:spLocks noGrp="1"/>
          </p:cNvSpPr>
          <p:nvPr>
            <p:ph type="title"/>
          </p:nvPr>
        </p:nvSpPr>
        <p:spPr/>
        <p:txBody>
          <a:bodyPr/>
          <a:lstStyle/>
          <a:p>
            <a:r>
              <a:rPr lang="en-US"/>
              <a:t>Student Cards/Lanyards</a:t>
            </a:r>
          </a:p>
        </p:txBody>
      </p:sp>
      <p:sp>
        <p:nvSpPr>
          <p:cNvPr id="3" name="Content Placeholder 2">
            <a:extLst>
              <a:ext uri="{FF2B5EF4-FFF2-40B4-BE49-F238E27FC236}">
                <a16:creationId xmlns:a16="http://schemas.microsoft.com/office/drawing/2014/main" id="{0D6C337A-969D-F145-849D-1C5B14A3C73C}"/>
              </a:ext>
            </a:extLst>
          </p:cNvPr>
          <p:cNvSpPr>
            <a:spLocks noGrp="1"/>
          </p:cNvSpPr>
          <p:nvPr>
            <p:ph idx="1"/>
          </p:nvPr>
        </p:nvSpPr>
        <p:spPr>
          <a:xfrm>
            <a:off x="1568964" y="1556792"/>
            <a:ext cx="6901812" cy="5037930"/>
          </a:xfrm>
        </p:spPr>
        <p:txBody>
          <a:bodyPr vert="horz" lIns="91440" tIns="45720" rIns="91440" bIns="45720" rtlCol="0" anchor="t">
            <a:normAutofit/>
          </a:bodyPr>
          <a:lstStyle/>
          <a:p>
            <a:r>
              <a:rPr lang="en-US">
                <a:cs typeface="Calibri"/>
              </a:rPr>
              <a:t>Student card/lanyard check</a:t>
            </a:r>
          </a:p>
          <a:p>
            <a:r>
              <a:rPr lang="en-US">
                <a:cs typeface="Calibri"/>
              </a:rPr>
              <a:t>If you do not have a student card/lanyard, </a:t>
            </a:r>
            <a:r>
              <a:rPr lang="en-US" b="1">
                <a:cs typeface="Calibri"/>
              </a:rPr>
              <a:t>please go to the main reception straight after this session</a:t>
            </a:r>
            <a:endParaRPr lang="en-US">
              <a:cs typeface="Calibri"/>
            </a:endParaRPr>
          </a:p>
          <a:p>
            <a:r>
              <a:rPr lang="en-US">
                <a:cs typeface="Calibri"/>
              </a:rPr>
              <a:t>Bring to your card to college every day! If you forget it, you must go to main Reception. Don't share a card with a friend.</a:t>
            </a:r>
            <a:endParaRPr lang="en-US" b="1">
              <a:cs typeface="Calibri"/>
            </a:endParaRPr>
          </a:p>
        </p:txBody>
      </p:sp>
    </p:spTree>
    <p:extLst>
      <p:ext uri="{BB962C8B-B14F-4D97-AF65-F5344CB8AC3E}">
        <p14:creationId xmlns:p14="http://schemas.microsoft.com/office/powerpoint/2010/main" val="2833674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041702" y="266012"/>
            <a:ext cx="7067128" cy="1143000"/>
          </a:xfrm>
        </p:spPr>
        <p:txBody>
          <a:bodyPr>
            <a:normAutofit/>
          </a:bodyPr>
          <a:lstStyle/>
          <a:p>
            <a:r>
              <a:rPr lang="en-GB" b="1"/>
              <a:t>Final Reminders</a:t>
            </a:r>
          </a:p>
        </p:txBody>
      </p:sp>
      <p:sp>
        <p:nvSpPr>
          <p:cNvPr id="9" name="Content Placeholder 2"/>
          <p:cNvSpPr>
            <a:spLocks noGrp="1"/>
          </p:cNvSpPr>
          <p:nvPr>
            <p:ph idx="1"/>
          </p:nvPr>
        </p:nvSpPr>
        <p:spPr>
          <a:xfrm>
            <a:off x="687292" y="1634706"/>
            <a:ext cx="7848872" cy="4892851"/>
          </a:xfrm>
        </p:spPr>
        <p:txBody>
          <a:bodyPr vert="horz" lIns="91440" tIns="45720" rIns="91440" bIns="45720" rtlCol="0" anchor="t">
            <a:normAutofit fontScale="92500" lnSpcReduction="20000"/>
          </a:bodyPr>
          <a:lstStyle/>
          <a:p>
            <a:r>
              <a:rPr lang="en-GB">
                <a:solidFill>
                  <a:srgbClr val="4D4D4D"/>
                </a:solidFill>
              </a:rPr>
              <a:t>If you have not yet had your photo taken, you must go to Main Reception </a:t>
            </a:r>
            <a:r>
              <a:rPr lang="en-GB" b="1">
                <a:solidFill>
                  <a:srgbClr val="4D4D4D"/>
                </a:solidFill>
              </a:rPr>
              <a:t>before you leave today </a:t>
            </a:r>
            <a:endParaRPr lang="en-GB" b="1">
              <a:solidFill>
                <a:srgbClr val="4D4D4D"/>
              </a:solidFill>
              <a:cs typeface="Calibri"/>
            </a:endParaRPr>
          </a:p>
          <a:p>
            <a:r>
              <a:rPr lang="en-GB">
                <a:solidFill>
                  <a:srgbClr val="4D4D4D"/>
                </a:solidFill>
              </a:rPr>
              <a:t>Info from today’s session available under </a:t>
            </a:r>
            <a:r>
              <a:rPr lang="en-GB" b="1">
                <a:solidFill>
                  <a:srgbClr val="4D4D4D"/>
                </a:solidFill>
              </a:rPr>
              <a:t>College Community tile (Canvas) under Tutorials</a:t>
            </a:r>
            <a:endParaRPr lang="en-GB" b="1">
              <a:solidFill>
                <a:srgbClr val="4D4D4D"/>
              </a:solidFill>
              <a:cs typeface="Calibri"/>
            </a:endParaRPr>
          </a:p>
          <a:p>
            <a:r>
              <a:rPr lang="en-GB">
                <a:solidFill>
                  <a:srgbClr val="4D4D4D"/>
                </a:solidFill>
              </a:rPr>
              <a:t>Period 1 lessons start at </a:t>
            </a:r>
            <a:r>
              <a:rPr lang="en-GB" b="1">
                <a:solidFill>
                  <a:srgbClr val="4D4D4D"/>
                </a:solidFill>
              </a:rPr>
              <a:t>9am </a:t>
            </a:r>
            <a:r>
              <a:rPr lang="en-GB">
                <a:solidFill>
                  <a:srgbClr val="4D4D4D"/>
                </a:solidFill>
              </a:rPr>
              <a:t>on </a:t>
            </a:r>
            <a:r>
              <a:rPr lang="en-GB" b="1">
                <a:solidFill>
                  <a:srgbClr val="4D4D4D"/>
                </a:solidFill>
              </a:rPr>
              <a:t>Thurs 8th Sept.</a:t>
            </a:r>
            <a:r>
              <a:rPr lang="en-GB">
                <a:solidFill>
                  <a:srgbClr val="4D4D4D"/>
                </a:solidFill>
              </a:rPr>
              <a:t> </a:t>
            </a:r>
            <a:r>
              <a:rPr lang="en-GB" b="1">
                <a:solidFill>
                  <a:srgbClr val="4D4D4D"/>
                </a:solidFill>
              </a:rPr>
              <a:t>Tutorials </a:t>
            </a:r>
            <a:r>
              <a:rPr lang="en-GB">
                <a:solidFill>
                  <a:srgbClr val="4D4D4D"/>
                </a:solidFill>
              </a:rPr>
              <a:t>will start from </a:t>
            </a:r>
            <a:r>
              <a:rPr lang="en-GB" b="1">
                <a:solidFill>
                  <a:srgbClr val="4D4D4D"/>
                </a:solidFill>
              </a:rPr>
              <a:t>Mon 12th Sept</a:t>
            </a:r>
            <a:endParaRPr lang="en-GB" b="1">
              <a:solidFill>
                <a:srgbClr val="4D4D4D"/>
              </a:solidFill>
              <a:cs typeface="Calibri"/>
            </a:endParaRPr>
          </a:p>
          <a:p>
            <a:r>
              <a:rPr lang="en-GB">
                <a:solidFill>
                  <a:srgbClr val="4D4D4D"/>
                </a:solidFill>
              </a:rPr>
              <a:t>Remember to wear your Student Card/Lanyard at all times; if you forget, you will have to report to the Main Reception (off Darnton Road)</a:t>
            </a:r>
            <a:endParaRPr lang="en-GB">
              <a:solidFill>
                <a:srgbClr val="4D4D4D"/>
              </a:solidFill>
              <a:cs typeface="Calibri"/>
            </a:endParaRPr>
          </a:p>
          <a:p>
            <a:pPr marL="0" indent="0">
              <a:buNone/>
            </a:pPr>
            <a:endParaRPr lang="en-GB" b="1">
              <a:solidFill>
                <a:srgbClr val="4D4D4D"/>
              </a:solidFill>
              <a:cs typeface="Calibri"/>
            </a:endParaRPr>
          </a:p>
          <a:p>
            <a:endParaRPr lang="en-GB"/>
          </a:p>
          <a:p>
            <a:endParaRPr lang="en-GB" b="1"/>
          </a:p>
          <a:p>
            <a:pPr marL="0" indent="0">
              <a:buNone/>
            </a:pPr>
            <a:endParaRPr lang="en-GB"/>
          </a:p>
        </p:txBody>
      </p:sp>
    </p:spTree>
    <p:extLst>
      <p:ext uri="{BB962C8B-B14F-4D97-AF65-F5344CB8AC3E}">
        <p14:creationId xmlns:p14="http://schemas.microsoft.com/office/powerpoint/2010/main" val="2273951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a:t> </a:t>
            </a:r>
          </a:p>
        </p:txBody>
      </p:sp>
      <p:sp>
        <p:nvSpPr>
          <p:cNvPr id="7" name="Content Placeholder 2"/>
          <p:cNvSpPr>
            <a:spLocks noGrp="1"/>
          </p:cNvSpPr>
          <p:nvPr>
            <p:ph idx="1"/>
          </p:nvPr>
        </p:nvSpPr>
        <p:spPr>
          <a:xfrm>
            <a:off x="745717" y="1993239"/>
            <a:ext cx="7884876" cy="5112568"/>
          </a:xfrm>
        </p:spPr>
        <p:txBody>
          <a:bodyPr vert="horz" lIns="91440" tIns="45720" rIns="91440" bIns="45720" rtlCol="0" anchor="t">
            <a:noAutofit/>
          </a:bodyPr>
          <a:lstStyle/>
          <a:p>
            <a:pPr marL="0" indent="0" algn="ctr">
              <a:buNone/>
            </a:pPr>
            <a:r>
              <a:rPr lang="en-GB" sz="4400" b="1">
                <a:solidFill>
                  <a:srgbClr val="002060"/>
                </a:solidFill>
              </a:rPr>
              <a:t>Good luck with your studies! </a:t>
            </a:r>
            <a:endParaRPr lang="en-GB" sz="3600" b="1">
              <a:solidFill>
                <a:srgbClr val="002060"/>
              </a:solidFill>
            </a:endParaRPr>
          </a:p>
          <a:p>
            <a:pPr marL="0" indent="0" algn="ctr">
              <a:buNone/>
            </a:pPr>
            <a:endParaRPr lang="en-GB" sz="3600" b="1">
              <a:solidFill>
                <a:srgbClr val="002060"/>
              </a:solidFill>
            </a:endParaRPr>
          </a:p>
          <a:p>
            <a:pPr marL="0" indent="0" algn="ctr">
              <a:buNone/>
            </a:pPr>
            <a:r>
              <a:rPr lang="en-GB" sz="2800">
                <a:solidFill>
                  <a:srgbClr val="002060"/>
                </a:solidFill>
              </a:rPr>
              <a:t>Remember college staff are here to help </a:t>
            </a:r>
            <a:r>
              <a:rPr lang="en-GB" sz="2800">
                <a:solidFill>
                  <a:srgbClr val="002060"/>
                </a:solidFill>
                <a:sym typeface="Wingdings" panose="05000000000000000000" pitchFamily="2" charset="2"/>
              </a:rPr>
              <a:t></a:t>
            </a:r>
            <a:endParaRPr lang="en-GB" sz="2800">
              <a:solidFill>
                <a:srgbClr val="002060"/>
              </a:solidFill>
              <a:cs typeface="Calibri"/>
              <a:sym typeface="Wingdings" panose="05000000000000000000" pitchFamily="2" charset="2"/>
            </a:endParaRPr>
          </a:p>
          <a:p>
            <a:pPr marL="0" indent="0" algn="ctr">
              <a:buNone/>
            </a:pPr>
            <a:endParaRPr lang="en-GB" sz="2800">
              <a:solidFill>
                <a:srgbClr val="002060"/>
              </a:solidFill>
              <a:sym typeface="Wingdings" panose="05000000000000000000" pitchFamily="2" charset="2"/>
            </a:endParaRPr>
          </a:p>
          <a:p>
            <a:pPr marL="0" indent="0" algn="ctr">
              <a:buNone/>
            </a:pPr>
            <a:r>
              <a:rPr lang="en-GB" sz="2800">
                <a:solidFill>
                  <a:srgbClr val="0070C0"/>
                </a:solidFill>
                <a:sym typeface="Wingdings" panose="05000000000000000000" pitchFamily="2" charset="2"/>
              </a:rPr>
              <a:t>Library email: </a:t>
            </a:r>
            <a:r>
              <a:rPr lang="en-GB" sz="2800">
                <a:solidFill>
                  <a:srgbClr val="0070C0"/>
                </a:solidFill>
                <a:sym typeface="Wingdings" panose="05000000000000000000" pitchFamily="2" charset="2"/>
                <a:hlinkClick r:id="rId3"/>
              </a:rPr>
              <a:t>learningcentre@asfc.ac.uk</a:t>
            </a:r>
            <a:r>
              <a:rPr lang="en-GB" sz="2800">
                <a:solidFill>
                  <a:srgbClr val="0070C0"/>
                </a:solidFill>
                <a:sym typeface="Wingdings" panose="05000000000000000000" pitchFamily="2" charset="2"/>
              </a:rPr>
              <a:t> </a:t>
            </a:r>
            <a:endParaRPr lang="en-GB" sz="2800">
              <a:solidFill>
                <a:srgbClr val="0070C0"/>
              </a:solidFill>
              <a:cs typeface="Calibri"/>
            </a:endParaRPr>
          </a:p>
          <a:p>
            <a:pPr marL="0" indent="0" algn="ctr">
              <a:buNone/>
            </a:pPr>
            <a:r>
              <a:rPr lang="en-GB" sz="2800">
                <a:solidFill>
                  <a:srgbClr val="0070C0"/>
                </a:solidFill>
                <a:sym typeface="Wingdings" panose="05000000000000000000" pitchFamily="2" charset="2"/>
              </a:rPr>
              <a:t>IT Support email: </a:t>
            </a:r>
            <a:r>
              <a:rPr lang="en-GB" sz="2800" u="sng">
                <a:solidFill>
                  <a:schemeClr val="accent5"/>
                </a:solidFill>
                <a:sym typeface="Wingdings" panose="05000000000000000000" pitchFamily="2" charset="2"/>
              </a:rPr>
              <a:t>techsupport@asfc.ac.uk</a:t>
            </a:r>
            <a:endParaRPr lang="en-GB" sz="2800" u="sng">
              <a:solidFill>
                <a:schemeClr val="accent5"/>
              </a:solidFill>
              <a:cs typeface="Calibri"/>
            </a:endParaRPr>
          </a:p>
          <a:p>
            <a:pPr marL="0" indent="0" algn="ctr">
              <a:buNone/>
            </a:pPr>
            <a:endParaRPr lang="en-GB" sz="3600">
              <a:solidFill>
                <a:srgbClr val="0070C0"/>
              </a:solidFill>
            </a:endParaRPr>
          </a:p>
          <a:p>
            <a:pPr marL="0" indent="0">
              <a:buNone/>
            </a:pPr>
            <a:endParaRPr lang="en-GB" sz="2700"/>
          </a:p>
        </p:txBody>
      </p:sp>
    </p:spTree>
    <p:extLst>
      <p:ext uri="{BB962C8B-B14F-4D97-AF65-F5344CB8AC3E}">
        <p14:creationId xmlns:p14="http://schemas.microsoft.com/office/powerpoint/2010/main" val="31508403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93461" y="317770"/>
            <a:ext cx="7067128" cy="1143000"/>
          </a:xfrm>
        </p:spPr>
        <p:txBody>
          <a:bodyPr/>
          <a:lstStyle/>
          <a:p>
            <a:r>
              <a:rPr lang="en-GB"/>
              <a:t> </a:t>
            </a:r>
          </a:p>
        </p:txBody>
      </p:sp>
      <p:sp>
        <p:nvSpPr>
          <p:cNvPr id="8" name="Title 1"/>
          <p:cNvSpPr txBox="1">
            <a:spLocks/>
          </p:cNvSpPr>
          <p:nvPr/>
        </p:nvSpPr>
        <p:spPr>
          <a:xfrm>
            <a:off x="1245861" y="470170"/>
            <a:ext cx="706712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2060"/>
                </a:solidFill>
                <a:latin typeface="+mj-lt"/>
                <a:ea typeface="+mj-ea"/>
                <a:cs typeface="+mj-cs"/>
              </a:defRPr>
            </a:lvl1pPr>
          </a:lstStyle>
          <a:p>
            <a:r>
              <a:rPr lang="en-GB" b="1"/>
              <a:t>Any Questions?</a:t>
            </a:r>
          </a:p>
        </p:txBody>
      </p:sp>
      <p:pic>
        <p:nvPicPr>
          <p:cNvPr id="9" name="Content Placeholder 2" descr="6 &lt;strong&gt;Questions&lt;/strong&gt; to Ask Before Choosing an LMS - Capterra Blog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13541" y="1815947"/>
            <a:ext cx="5760640" cy="4320479"/>
          </a:xfrm>
        </p:spPr>
      </p:pic>
    </p:spTree>
    <p:extLst>
      <p:ext uri="{BB962C8B-B14F-4D97-AF65-F5344CB8AC3E}">
        <p14:creationId xmlns:p14="http://schemas.microsoft.com/office/powerpoint/2010/main" val="2463078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hape&#10;&#10;Description automatically generated">
            <a:extLst>
              <a:ext uri="{FF2B5EF4-FFF2-40B4-BE49-F238E27FC236}">
                <a16:creationId xmlns:a16="http://schemas.microsoft.com/office/drawing/2014/main" id="{1F289163-2266-4FD1-BAD2-9491A60339EB}"/>
              </a:ext>
            </a:extLst>
          </p:cNvPr>
          <p:cNvPicPr>
            <a:picLocks noGrp="1" noChangeAspect="1"/>
          </p:cNvPicPr>
          <p:nvPr>
            <p:ph idx="1"/>
          </p:nvPr>
        </p:nvPicPr>
        <p:blipFill>
          <a:blip r:embed="rId3"/>
          <a:stretch>
            <a:fillRect/>
          </a:stretch>
        </p:blipFill>
        <p:spPr>
          <a:xfrm>
            <a:off x="1552229" y="725311"/>
            <a:ext cx="7589450" cy="5344407"/>
          </a:xfrm>
        </p:spPr>
      </p:pic>
    </p:spTree>
    <p:extLst>
      <p:ext uri="{BB962C8B-B14F-4D97-AF65-F5344CB8AC3E}">
        <p14:creationId xmlns:p14="http://schemas.microsoft.com/office/powerpoint/2010/main" val="3477141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88A68-D487-F34C-911F-432CF6AE0EAC}"/>
              </a:ext>
            </a:extLst>
          </p:cNvPr>
          <p:cNvSpPr>
            <a:spLocks noGrp="1"/>
          </p:cNvSpPr>
          <p:nvPr>
            <p:ph type="title"/>
          </p:nvPr>
        </p:nvSpPr>
        <p:spPr>
          <a:xfrm>
            <a:off x="1619672" y="175247"/>
            <a:ext cx="7067128" cy="1143000"/>
          </a:xfrm>
        </p:spPr>
        <p:txBody>
          <a:bodyPr>
            <a:normAutofit/>
          </a:bodyPr>
          <a:lstStyle/>
          <a:p>
            <a:r>
              <a:rPr lang="en-US" sz="3200"/>
              <a:t>Student Timetables: A Level/ Mixed Study</a:t>
            </a:r>
          </a:p>
        </p:txBody>
      </p:sp>
      <p:sp>
        <p:nvSpPr>
          <p:cNvPr id="6" name="Content Placeholder 1"/>
          <p:cNvSpPr>
            <a:spLocks noGrp="1"/>
          </p:cNvSpPr>
          <p:nvPr>
            <p:ph idx="1"/>
          </p:nvPr>
        </p:nvSpPr>
        <p:spPr>
          <a:xfrm>
            <a:off x="1619250" y="1773238"/>
            <a:ext cx="7067550" cy="4352925"/>
          </a:xfrm>
        </p:spPr>
        <p:txBody>
          <a:bodyPr/>
          <a:lstStyle/>
          <a:p>
            <a:r>
              <a:rPr lang="en-GB"/>
              <a:t>Example A level/mixed study timetable</a:t>
            </a:r>
          </a:p>
        </p:txBody>
      </p:sp>
      <p:pic>
        <p:nvPicPr>
          <p:cNvPr id="4" name="Picture 3"/>
          <p:cNvPicPr>
            <a:picLocks noChangeAspect="1"/>
          </p:cNvPicPr>
          <p:nvPr/>
        </p:nvPicPr>
        <p:blipFill>
          <a:blip r:embed="rId3"/>
          <a:stretch>
            <a:fillRect/>
          </a:stretch>
        </p:blipFill>
        <p:spPr>
          <a:xfrm>
            <a:off x="1191985" y="1268761"/>
            <a:ext cx="7806149" cy="4857402"/>
          </a:xfrm>
          <a:prstGeom prst="rect">
            <a:avLst/>
          </a:prstGeom>
        </p:spPr>
      </p:pic>
    </p:spTree>
    <p:extLst>
      <p:ext uri="{BB962C8B-B14F-4D97-AF65-F5344CB8AC3E}">
        <p14:creationId xmlns:p14="http://schemas.microsoft.com/office/powerpoint/2010/main" val="3186229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88A68-D487-F34C-911F-432CF6AE0EAC}"/>
              </a:ext>
            </a:extLst>
          </p:cNvPr>
          <p:cNvSpPr>
            <a:spLocks noGrp="1"/>
          </p:cNvSpPr>
          <p:nvPr>
            <p:ph type="title"/>
          </p:nvPr>
        </p:nvSpPr>
        <p:spPr/>
        <p:txBody>
          <a:bodyPr>
            <a:normAutofit/>
          </a:bodyPr>
          <a:lstStyle/>
          <a:p>
            <a:r>
              <a:rPr lang="en-US" sz="3200"/>
              <a:t>Student Timetables: L3 FT Vocational</a:t>
            </a:r>
          </a:p>
        </p:txBody>
      </p:sp>
      <p:sp>
        <p:nvSpPr>
          <p:cNvPr id="9" name="Content Placeholder 1"/>
          <p:cNvSpPr>
            <a:spLocks noGrp="1"/>
          </p:cNvSpPr>
          <p:nvPr>
            <p:ph idx="1"/>
          </p:nvPr>
        </p:nvSpPr>
        <p:spPr>
          <a:xfrm>
            <a:off x="1619672" y="1600200"/>
            <a:ext cx="7067128" cy="4525963"/>
          </a:xfrm>
        </p:spPr>
        <p:txBody>
          <a:bodyPr vert="horz" lIns="91440" tIns="45720" rIns="91440" bIns="45720" rtlCol="0" anchor="t">
            <a:normAutofit/>
          </a:bodyPr>
          <a:lstStyle/>
          <a:p>
            <a:r>
              <a:rPr lang="en-GB"/>
              <a:t>Example Level 3 full time vocational timetable</a:t>
            </a:r>
          </a:p>
        </p:txBody>
      </p:sp>
      <p:pic>
        <p:nvPicPr>
          <p:cNvPr id="4" name="Picture 3"/>
          <p:cNvPicPr>
            <a:picLocks noChangeAspect="1"/>
          </p:cNvPicPr>
          <p:nvPr/>
        </p:nvPicPr>
        <p:blipFill>
          <a:blip r:embed="rId3"/>
          <a:stretch>
            <a:fillRect/>
          </a:stretch>
        </p:blipFill>
        <p:spPr>
          <a:xfrm>
            <a:off x="1061359" y="1410944"/>
            <a:ext cx="7625442" cy="4680520"/>
          </a:xfrm>
          <a:prstGeom prst="rect">
            <a:avLst/>
          </a:prstGeom>
        </p:spPr>
      </p:pic>
    </p:spTree>
    <p:extLst>
      <p:ext uri="{BB962C8B-B14F-4D97-AF65-F5344CB8AC3E}">
        <p14:creationId xmlns:p14="http://schemas.microsoft.com/office/powerpoint/2010/main" val="3936090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0799B-F05E-51B5-1F52-126A046978D8}"/>
              </a:ext>
            </a:extLst>
          </p:cNvPr>
          <p:cNvSpPr>
            <a:spLocks noGrp="1"/>
          </p:cNvSpPr>
          <p:nvPr>
            <p:ph type="title"/>
          </p:nvPr>
        </p:nvSpPr>
        <p:spPr>
          <a:xfrm>
            <a:off x="1619672" y="274638"/>
            <a:ext cx="7067128" cy="1057807"/>
          </a:xfrm>
        </p:spPr>
        <p:txBody>
          <a:bodyPr/>
          <a:lstStyle/>
          <a:p>
            <a:r>
              <a:rPr lang="en-US">
                <a:cs typeface="Calibri"/>
              </a:rPr>
              <a:t>Student Timetables</a:t>
            </a:r>
            <a:endParaRPr lang="en-US"/>
          </a:p>
        </p:txBody>
      </p:sp>
      <p:sp>
        <p:nvSpPr>
          <p:cNvPr id="3" name="Content Placeholder 2">
            <a:extLst>
              <a:ext uri="{FF2B5EF4-FFF2-40B4-BE49-F238E27FC236}">
                <a16:creationId xmlns:a16="http://schemas.microsoft.com/office/drawing/2014/main" id="{ACBA0D71-9BB6-1D80-C59C-96947BA73838}"/>
              </a:ext>
            </a:extLst>
          </p:cNvPr>
          <p:cNvSpPr>
            <a:spLocks noGrp="1"/>
          </p:cNvSpPr>
          <p:nvPr>
            <p:ph idx="1"/>
          </p:nvPr>
        </p:nvSpPr>
        <p:spPr>
          <a:xfrm>
            <a:off x="1124506" y="1600200"/>
            <a:ext cx="7562294" cy="5122310"/>
          </a:xfrm>
        </p:spPr>
        <p:txBody>
          <a:bodyPr vert="horz" lIns="91440" tIns="45720" rIns="91440" bIns="45720" rtlCol="0" anchor="t">
            <a:normAutofit fontScale="85000" lnSpcReduction="20000"/>
          </a:bodyPr>
          <a:lstStyle/>
          <a:p>
            <a:r>
              <a:rPr lang="en-US">
                <a:cs typeface="Calibri"/>
              </a:rPr>
              <a:t>5 periods in a day (70 mins per session)</a:t>
            </a:r>
          </a:p>
          <a:p>
            <a:r>
              <a:rPr lang="en-US">
                <a:cs typeface="Calibri"/>
              </a:rPr>
              <a:t>P1 9:00 – 10:10</a:t>
            </a:r>
          </a:p>
          <a:p>
            <a:pPr marL="0" indent="0">
              <a:buNone/>
            </a:pPr>
            <a:r>
              <a:rPr lang="en-US">
                <a:solidFill>
                  <a:srgbClr val="0070C0"/>
                </a:solidFill>
                <a:cs typeface="Calibri"/>
              </a:rPr>
              <a:t>Break 10:10 – 10:30</a:t>
            </a:r>
          </a:p>
          <a:p>
            <a:r>
              <a:rPr lang="en-US">
                <a:cs typeface="Calibri"/>
              </a:rPr>
              <a:t>P2 10:30-11:40</a:t>
            </a:r>
          </a:p>
          <a:p>
            <a:r>
              <a:rPr lang="en-US">
                <a:ea typeface="+mn-lt"/>
                <a:cs typeface="+mn-lt"/>
              </a:rPr>
              <a:t>P3 11:40 – 12:50</a:t>
            </a:r>
            <a:endParaRPr lang="en-US">
              <a:solidFill>
                <a:srgbClr val="4D4D4D"/>
              </a:solidFill>
              <a:cs typeface="Calibri"/>
            </a:endParaRPr>
          </a:p>
          <a:p>
            <a:r>
              <a:rPr lang="en-US">
                <a:solidFill>
                  <a:schemeClr val="tx1"/>
                </a:solidFill>
                <a:cs typeface="Calibri"/>
              </a:rPr>
              <a:t>P3 12:30 – 1:40</a:t>
            </a:r>
          </a:p>
          <a:p>
            <a:pPr marL="0" indent="0">
              <a:buNone/>
            </a:pPr>
            <a:r>
              <a:rPr lang="en-US">
                <a:solidFill>
                  <a:srgbClr val="0070C0"/>
                </a:solidFill>
                <a:cs typeface="Calibri"/>
              </a:rPr>
              <a:t>(Lunch will be 50 mins in either one of these 2 periods)</a:t>
            </a:r>
          </a:p>
          <a:p>
            <a:r>
              <a:rPr lang="en-US">
                <a:solidFill>
                  <a:srgbClr val="4D4D4D"/>
                </a:solidFill>
                <a:cs typeface="Calibri"/>
              </a:rPr>
              <a:t>P4</a:t>
            </a:r>
            <a:r>
              <a:rPr lang="en-US">
                <a:cs typeface="Calibri"/>
              </a:rPr>
              <a:t> 1:40 – 2:50</a:t>
            </a:r>
            <a:endParaRPr lang="en-US"/>
          </a:p>
          <a:p>
            <a:r>
              <a:rPr lang="en-US">
                <a:cs typeface="Calibri"/>
              </a:rPr>
              <a:t>P5 2:50 – 4:00</a:t>
            </a:r>
          </a:p>
          <a:p>
            <a:endParaRPr lang="en-US">
              <a:cs typeface="Calibri"/>
            </a:endParaRPr>
          </a:p>
          <a:p>
            <a:pPr marL="0" indent="0">
              <a:buNone/>
            </a:pPr>
            <a:r>
              <a:rPr lang="en-US">
                <a:cs typeface="Calibri"/>
              </a:rPr>
              <a:t>Any gaps are independent study periods</a:t>
            </a:r>
          </a:p>
          <a:p>
            <a:endParaRPr lang="en-US">
              <a:cs typeface="Calibri"/>
            </a:endParaRPr>
          </a:p>
          <a:p>
            <a:endParaRPr lang="en-US">
              <a:cs typeface="Calibri"/>
            </a:endParaRPr>
          </a:p>
        </p:txBody>
      </p:sp>
    </p:spTree>
    <p:extLst>
      <p:ext uri="{BB962C8B-B14F-4D97-AF65-F5344CB8AC3E}">
        <p14:creationId xmlns:p14="http://schemas.microsoft.com/office/powerpoint/2010/main" val="3326238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7D2FF129-BD4D-3579-D1DD-0F78A360F120}"/>
              </a:ext>
            </a:extLst>
          </p:cNvPr>
          <p:cNvSpPr>
            <a:spLocks noGrp="1"/>
          </p:cNvSpPr>
          <p:nvPr>
            <p:ph type="title"/>
          </p:nvPr>
        </p:nvSpPr>
        <p:spPr>
          <a:xfrm>
            <a:off x="1475656" y="274638"/>
            <a:ext cx="7211144" cy="1143000"/>
          </a:xfrm>
        </p:spPr>
        <p:txBody>
          <a:bodyPr anchor="ctr">
            <a:normAutofit/>
          </a:bodyPr>
          <a:lstStyle/>
          <a:p>
            <a:r>
              <a:rPr lang="en-US"/>
              <a:t>Student Timetables</a:t>
            </a:r>
          </a:p>
        </p:txBody>
      </p:sp>
      <p:pic>
        <p:nvPicPr>
          <p:cNvPr id="131" name="Picture 131">
            <a:extLst>
              <a:ext uri="{FF2B5EF4-FFF2-40B4-BE49-F238E27FC236}">
                <a16:creationId xmlns:a16="http://schemas.microsoft.com/office/drawing/2014/main" id="{61FD5680-2D22-D81D-BF48-03B5B4C2E222}"/>
              </a:ext>
            </a:extLst>
          </p:cNvPr>
          <p:cNvPicPr>
            <a:picLocks noGrp="1" noChangeAspect="1"/>
          </p:cNvPicPr>
          <p:nvPr>
            <p:ph sz="half" idx="1"/>
          </p:nvPr>
        </p:nvPicPr>
        <p:blipFill>
          <a:blip r:embed="rId2"/>
          <a:stretch>
            <a:fillRect/>
          </a:stretch>
        </p:blipFill>
        <p:spPr>
          <a:xfrm>
            <a:off x="372533" y="1973600"/>
            <a:ext cx="3812823" cy="2636163"/>
          </a:xfrm>
        </p:spPr>
      </p:pic>
      <p:graphicFrame>
        <p:nvGraphicFramePr>
          <p:cNvPr id="6" name="Content Placeholder 2">
            <a:extLst>
              <a:ext uri="{FF2B5EF4-FFF2-40B4-BE49-F238E27FC236}">
                <a16:creationId xmlns:a16="http://schemas.microsoft.com/office/drawing/2014/main" id="{D7B14502-0146-82C2-FE08-B0906FF05CB9}"/>
              </a:ext>
            </a:extLst>
          </p:cNvPr>
          <p:cNvGraphicFramePr>
            <a:graphicFrameLocks noGrp="1"/>
          </p:cNvGraphicFramePr>
          <p:nvPr>
            <p:ph sz="half" idx="2"/>
            <p:extLst>
              <p:ext uri="{D42A27DB-BD31-4B8C-83A1-F6EECF244321}">
                <p14:modId xmlns:p14="http://schemas.microsoft.com/office/powerpoint/2010/main" val="2446073194"/>
              </p:ext>
            </p:extLst>
          </p:nvPr>
        </p:nvGraphicFramePr>
        <p:xfrm>
          <a:off x="4408312" y="1416756"/>
          <a:ext cx="4574821" cy="5386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9621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0799B-F05E-51B5-1F52-126A046978D8}"/>
              </a:ext>
            </a:extLst>
          </p:cNvPr>
          <p:cNvSpPr>
            <a:spLocks noGrp="1"/>
          </p:cNvSpPr>
          <p:nvPr>
            <p:ph type="title"/>
          </p:nvPr>
        </p:nvSpPr>
        <p:spPr>
          <a:xfrm>
            <a:off x="1619672" y="274638"/>
            <a:ext cx="7067128" cy="1057807"/>
          </a:xfrm>
        </p:spPr>
        <p:txBody>
          <a:bodyPr/>
          <a:lstStyle/>
          <a:p>
            <a:r>
              <a:rPr lang="en-US">
                <a:cs typeface="Calibri"/>
              </a:rPr>
              <a:t>Student Timetables</a:t>
            </a:r>
            <a:endParaRPr lang="en-US"/>
          </a:p>
        </p:txBody>
      </p:sp>
      <p:sp>
        <p:nvSpPr>
          <p:cNvPr id="3" name="Content Placeholder 2">
            <a:extLst>
              <a:ext uri="{FF2B5EF4-FFF2-40B4-BE49-F238E27FC236}">
                <a16:creationId xmlns:a16="http://schemas.microsoft.com/office/drawing/2014/main" id="{ACBA0D71-9BB6-1D80-C59C-96947BA73838}"/>
              </a:ext>
            </a:extLst>
          </p:cNvPr>
          <p:cNvSpPr>
            <a:spLocks noGrp="1"/>
          </p:cNvSpPr>
          <p:nvPr>
            <p:ph idx="1"/>
          </p:nvPr>
        </p:nvSpPr>
        <p:spPr>
          <a:xfrm>
            <a:off x="1279728" y="1600200"/>
            <a:ext cx="7407072" cy="4994522"/>
          </a:xfrm>
        </p:spPr>
        <p:txBody>
          <a:bodyPr vert="horz" lIns="91440" tIns="45720" rIns="91440" bIns="45720" rtlCol="0" anchor="t">
            <a:normAutofit fontScale="92500" lnSpcReduction="20000"/>
          </a:bodyPr>
          <a:lstStyle/>
          <a:p>
            <a:r>
              <a:rPr lang="en-US" b="1">
                <a:cs typeface="Calibri"/>
              </a:rPr>
              <a:t>Timetables will be available from Weds 7th Sept (pm) on Cedar</a:t>
            </a:r>
          </a:p>
          <a:p>
            <a:r>
              <a:rPr lang="en-US">
                <a:cs typeface="Calibri"/>
              </a:rPr>
              <a:t>All </a:t>
            </a:r>
            <a:r>
              <a:rPr lang="en-US">
                <a:solidFill>
                  <a:srgbClr val="FF0000"/>
                </a:solidFill>
                <a:cs typeface="Calibri"/>
              </a:rPr>
              <a:t>lessons </a:t>
            </a:r>
            <a:r>
              <a:rPr lang="en-US">
                <a:cs typeface="Calibri"/>
              </a:rPr>
              <a:t>are compulsory</a:t>
            </a:r>
            <a:endParaRPr lang="en-US"/>
          </a:p>
          <a:p>
            <a:r>
              <a:rPr lang="en-US">
                <a:cs typeface="Calibri"/>
              </a:rPr>
              <a:t>All </a:t>
            </a:r>
            <a:r>
              <a:rPr lang="en-US">
                <a:solidFill>
                  <a:srgbClr val="00B050"/>
                </a:solidFill>
                <a:cs typeface="Calibri"/>
              </a:rPr>
              <a:t>Group Tutorials</a:t>
            </a:r>
            <a:r>
              <a:rPr lang="en-US">
                <a:solidFill>
                  <a:srgbClr val="FFC000"/>
                </a:solidFill>
                <a:cs typeface="Calibri"/>
              </a:rPr>
              <a:t> </a:t>
            </a:r>
            <a:r>
              <a:rPr lang="en-US">
                <a:cs typeface="Calibri"/>
              </a:rPr>
              <a:t>are compulsory </a:t>
            </a:r>
            <a:endParaRPr lang="en-US">
              <a:ea typeface="Calibri"/>
              <a:cs typeface="Calibri"/>
            </a:endParaRPr>
          </a:p>
          <a:p>
            <a:r>
              <a:rPr lang="en-US">
                <a:solidFill>
                  <a:srgbClr val="00B050"/>
                </a:solidFill>
                <a:cs typeface="Calibri"/>
              </a:rPr>
              <a:t>1:1 Tutor Support</a:t>
            </a:r>
            <a:r>
              <a:rPr lang="en-US">
                <a:cs typeface="Calibri"/>
              </a:rPr>
              <a:t> – only attend if asked to by your Senior Tutor</a:t>
            </a:r>
            <a:endParaRPr lang="en-US">
              <a:ea typeface="Calibri"/>
              <a:cs typeface="Calibri"/>
            </a:endParaRPr>
          </a:p>
          <a:p>
            <a:r>
              <a:rPr lang="en-US">
                <a:solidFill>
                  <a:srgbClr val="0070C0"/>
                </a:solidFill>
                <a:cs typeface="Calibri"/>
              </a:rPr>
              <a:t>Study+ sessions</a:t>
            </a:r>
            <a:r>
              <a:rPr lang="en-US">
                <a:cs typeface="Calibri"/>
              </a:rPr>
              <a:t> can be added to your timetable if you are behind with work, underachieving or have missed lessons</a:t>
            </a:r>
            <a:endParaRPr lang="en-US">
              <a:ea typeface="Calibri"/>
              <a:cs typeface="Calibri"/>
            </a:endParaRPr>
          </a:p>
          <a:p>
            <a:r>
              <a:rPr lang="en-US">
                <a:solidFill>
                  <a:srgbClr val="0070C0"/>
                </a:solidFill>
                <a:cs typeface="Calibri"/>
              </a:rPr>
              <a:t>Study Days</a:t>
            </a:r>
            <a:r>
              <a:rPr lang="en-US">
                <a:solidFill>
                  <a:srgbClr val="7030A0"/>
                </a:solidFill>
                <a:cs typeface="Calibri"/>
              </a:rPr>
              <a:t> </a:t>
            </a:r>
            <a:r>
              <a:rPr lang="en-US">
                <a:cs typeface="Calibri"/>
              </a:rPr>
              <a:t>are for study! You will be asked to come in if behind on work/ underachieving or have missed lessons</a:t>
            </a:r>
            <a:endParaRPr lang="en-US">
              <a:ea typeface="Calibri"/>
              <a:cs typeface="Calibri"/>
            </a:endParaRPr>
          </a:p>
          <a:p>
            <a:endParaRPr lang="en-US">
              <a:cs typeface="Calibri"/>
            </a:endParaRPr>
          </a:p>
        </p:txBody>
      </p:sp>
    </p:spTree>
    <p:extLst>
      <p:ext uri="{BB962C8B-B14F-4D97-AF65-F5344CB8AC3E}">
        <p14:creationId xmlns:p14="http://schemas.microsoft.com/office/powerpoint/2010/main" val="1192171343"/>
      </p:ext>
    </p:extLst>
  </p:cSld>
  <p:clrMapOvr>
    <a:masterClrMapping/>
  </p:clrMapOvr>
</p:sld>
</file>

<file path=ppt/theme/theme1.xml><?xml version="1.0" encoding="utf-8"?>
<a:theme xmlns:a="http://schemas.openxmlformats.org/drawingml/2006/main" name="ASFC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5F64FF5544F045B522221536CC4C33" ma:contentTypeVersion="0" ma:contentTypeDescription="Create a new document." ma:contentTypeScope="" ma:versionID="c1739e90adc760d6375fd844ce71e0b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32A6CFB-5DC5-4EC5-BAA6-B6844A787E31}">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A5562CA-CC07-4D27-9173-98519053E1EE}">
  <ds:schemaRefs>
    <ds:schemaRef ds:uri="http://schemas.microsoft.com/sharepoint/v3/contenttype/forms"/>
  </ds:schemaRefs>
</ds:datastoreItem>
</file>

<file path=customXml/itemProps3.xml><?xml version="1.0" encoding="utf-8"?>
<ds:datastoreItem xmlns:ds="http://schemas.openxmlformats.org/officeDocument/2006/customXml" ds:itemID="{7EF5D8C3-4405-42BA-AC0C-0A67CF02E9F9}">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ASFCTheme</Template>
  <Application>Microsoft Office PowerPoint</Application>
  <PresentationFormat>On-screen Show (4:3)</PresentationFormat>
  <Slides>32</Slides>
  <Notes>28</Notes>
  <HiddenSlides>0</HiddenSlides>
  <ScaleCrop>false</ScaleCrop>
  <HeadingPairs>
    <vt:vector size="4" baseType="variant">
      <vt:variant>
        <vt:lpstr>Theme</vt:lpstr>
      </vt:variant>
      <vt:variant>
        <vt:i4>3</vt:i4>
      </vt:variant>
      <vt:variant>
        <vt:lpstr>Slide Titles</vt:lpstr>
      </vt:variant>
      <vt:variant>
        <vt:i4>32</vt:i4>
      </vt:variant>
    </vt:vector>
  </HeadingPairs>
  <TitlesOfParts>
    <vt:vector size="35" baseType="lpstr">
      <vt:lpstr>ASFCTheme</vt:lpstr>
      <vt:lpstr>Custom Design</vt:lpstr>
      <vt:lpstr>1_Custom Design</vt:lpstr>
      <vt:lpstr>     Welcome to Ashton Sixth Form College   New Student Welcome Day 2022  @ashtonsixthform @ASFCStudentNews                                                               2022</vt:lpstr>
      <vt:lpstr>Today’s Session</vt:lpstr>
      <vt:lpstr>Student Cards/Lanyards</vt:lpstr>
      <vt:lpstr>PowerPoint Presentation</vt:lpstr>
      <vt:lpstr>Student Timetables: A Level/ Mixed Study</vt:lpstr>
      <vt:lpstr>Student Timetables: L3 FT Vocational</vt:lpstr>
      <vt:lpstr>Student Timetables</vt:lpstr>
      <vt:lpstr>Student Timetables</vt:lpstr>
      <vt:lpstr>Student Timetables</vt:lpstr>
      <vt:lpstr>Reporting Absences</vt:lpstr>
      <vt:lpstr>Over to You</vt:lpstr>
      <vt:lpstr>How to set up your network login/password</vt:lpstr>
      <vt:lpstr>Wi-Fi Access on your device</vt:lpstr>
      <vt:lpstr>Internet: Your VLE Homepage – Canvas  </vt:lpstr>
      <vt:lpstr>Links</vt:lpstr>
      <vt:lpstr>PowerPoint Presentation</vt:lpstr>
      <vt:lpstr>MS Office Verification</vt:lpstr>
      <vt:lpstr>College Student Email</vt:lpstr>
      <vt:lpstr>Office 365</vt:lpstr>
      <vt:lpstr>OneDrive</vt:lpstr>
      <vt:lpstr>Student Acceptable User Policy: College computer network,  Email, Internet and Remote Working </vt:lpstr>
      <vt:lpstr>Remote Services</vt:lpstr>
      <vt:lpstr>Library Homepage </vt:lpstr>
      <vt:lpstr>Loaning Library Resources</vt:lpstr>
      <vt:lpstr>Learning Centres</vt:lpstr>
      <vt:lpstr>Printing Services</vt:lpstr>
      <vt:lpstr>Social Media</vt:lpstr>
      <vt:lpstr>Things to Remember </vt:lpstr>
      <vt:lpstr>Next Steps…</vt:lpstr>
      <vt:lpstr>Final Reminders</vt:lpstr>
      <vt:lpstr> </vt:lpstr>
      <vt:lpstr> </vt:lpstr>
    </vt:vector>
  </TitlesOfParts>
  <Company>Ashton-Under-Lyne Sixth Form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sb</dc:creator>
  <cp:revision>4</cp:revision>
  <cp:lastPrinted>2019-07-04T08:54:52Z</cp:lastPrinted>
  <dcterms:created xsi:type="dcterms:W3CDTF">2011-08-23T11:35:47Z</dcterms:created>
  <dcterms:modified xsi:type="dcterms:W3CDTF">2022-09-06T08:46:46Z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0x010100C05F64FF5544F045B522221536CC4C33</vt:lpwstr>
  </property>
</Properties>
</file>